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61" r:id="rId3"/>
    <p:sldId id="257" r:id="rId4"/>
    <p:sldId id="267" r:id="rId5"/>
    <p:sldId id="264" r:id="rId6"/>
    <p:sldId id="258" r:id="rId7"/>
    <p:sldId id="259" r:id="rId8"/>
    <p:sldId id="271" r:id="rId9"/>
    <p:sldId id="260" r:id="rId10"/>
    <p:sldId id="278" r:id="rId11"/>
    <p:sldId id="279" r:id="rId12"/>
    <p:sldId id="272" r:id="rId13"/>
    <p:sldId id="274" r:id="rId14"/>
    <p:sldId id="263" r:id="rId15"/>
    <p:sldId id="273" r:id="rId16"/>
    <p:sldId id="275" r:id="rId17"/>
    <p:sldId id="276" r:id="rId18"/>
    <p:sldId id="277" r:id="rId19"/>
    <p:sldId id="26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Barlow" panose="020B0604020202020204" charset="0"/>
      <p:regular r:id="rId27"/>
      <p:bold r:id="rId28"/>
      <p:italic r:id="rId29"/>
      <p:boldItalic r:id="rId30"/>
    </p:embeddedFont>
    <p:embeddedFont>
      <p:font typeface="Barlow Semi Condensed SemiBold" panose="020B0604020202020204" charset="0"/>
      <p:regular r:id="rId31"/>
      <p:bold r:id="rId32"/>
      <p:italic r:id="rId33"/>
      <p:boldItalic r:id="rId34"/>
    </p:embeddedFont>
    <p:embeddedFont>
      <p:font typeface="Barlow Condensed" panose="020B0604020202020204" charset="0"/>
      <p:regular r:id="rId35"/>
      <p:bold r:id="rId36"/>
      <p:italic r:id="rId37"/>
      <p:boldItalic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HP001 5 hàng" panose="020B0603050302020204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1223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674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588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95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747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48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fd8ccc01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fd8ccc01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739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18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826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35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33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15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0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fd8ccc017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fd8ccc017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90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2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154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76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6fda0906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6fda0906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70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4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002300" y="-89649"/>
            <a:ext cx="7189800" cy="36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8570502">
            <a:off x="6123522" y="276626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3400" y="-604100"/>
            <a:ext cx="11221505" cy="7962137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8570502" flipH="1">
            <a:off x="9105372" y="3053688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 rot="-1662900" flipH="1">
            <a:off x="2030593" y="241876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62225" y="1719263"/>
            <a:ext cx="6986700" cy="36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19" name="Google Shape;19;p2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" name="Google Shape;31;p2"/>
          <p:cNvCxnSpPr/>
          <p:nvPr/>
        </p:nvCxnSpPr>
        <p:spPr>
          <a:xfrm>
            <a:off x="1972238" y="14821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2"/>
          <p:cNvCxnSpPr/>
          <p:nvPr/>
        </p:nvCxnSpPr>
        <p:spPr>
          <a:xfrm>
            <a:off x="5590991" y="563880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2"/>
          <p:cNvCxnSpPr/>
          <p:nvPr/>
        </p:nvCxnSpPr>
        <p:spPr>
          <a:xfrm rot="-5400000">
            <a:off x="8166262" y="431143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2"/>
          <p:cNvCxnSpPr/>
          <p:nvPr/>
        </p:nvCxnSpPr>
        <p:spPr>
          <a:xfrm rot="-5400000">
            <a:off x="710615" y="28262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2"/>
          <p:cNvSpPr/>
          <p:nvPr/>
        </p:nvSpPr>
        <p:spPr>
          <a:xfrm>
            <a:off x="-500529" y="-6778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40" name="Google Shape;40;p2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4" name="Google Shape;44;p2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57" name="Google Shape;57;p2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2814000" y="2024075"/>
            <a:ext cx="6549000" cy="20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 flipH="1">
            <a:off x="275508" y="5267968"/>
            <a:ext cx="988183" cy="1240407"/>
            <a:chOff x="10177290" y="5267968"/>
            <a:chExt cx="988183" cy="1240407"/>
          </a:xfrm>
        </p:grpSpPr>
        <p:sp>
          <p:nvSpPr>
            <p:cNvPr id="65" name="Google Shape;65;p3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3"/>
          <p:cNvSpPr/>
          <p:nvPr/>
        </p:nvSpPr>
        <p:spPr>
          <a:xfrm flipH="1">
            <a:off x="75" y="-8965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flipH="1">
            <a:off x="-213912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 rot="1662900">
            <a:off x="2666837" y="241876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 flipH="1">
            <a:off x="950125" y="593375"/>
            <a:ext cx="58440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3"/>
          <p:cNvGrpSpPr/>
          <p:nvPr/>
        </p:nvGrpSpPr>
        <p:grpSpPr>
          <a:xfrm rot="-10280301" flipH="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74" name="Google Shape;74;p3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6" name="Google Shape;86;p3"/>
          <p:cNvCxnSpPr/>
          <p:nvPr/>
        </p:nvCxnSpPr>
        <p:spPr>
          <a:xfrm rot="10800000">
            <a:off x="2987718" y="4162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3"/>
          <p:cNvSpPr/>
          <p:nvPr/>
        </p:nvSpPr>
        <p:spPr>
          <a:xfrm flipH="1">
            <a:off x="7936799" y="-6778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 flipH="1">
            <a:off x="6794137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flipH="1">
            <a:off x="6641737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 flipH="1">
            <a:off x="6489337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3"/>
          <p:cNvGrpSpPr/>
          <p:nvPr/>
        </p:nvGrpSpPr>
        <p:grpSpPr>
          <a:xfrm flipH="1">
            <a:off x="-1149775" y="2849039"/>
            <a:ext cx="2437255" cy="2244038"/>
            <a:chOff x="4876277" y="2305179"/>
            <a:chExt cx="2437255" cy="2244038"/>
          </a:xfrm>
        </p:grpSpPr>
        <p:sp>
          <p:nvSpPr>
            <p:cNvPr id="92" name="Google Shape;92;p3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7752" y="-116337"/>
            <a:ext cx="2250905" cy="2349075"/>
            <a:chOff x="1219199" y="2085764"/>
            <a:chExt cx="2250905" cy="2349075"/>
          </a:xfrm>
        </p:grpSpPr>
        <p:sp>
          <p:nvSpPr>
            <p:cNvPr id="96" name="Google Shape;96;p3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8" name="Google Shape;108;p3"/>
          <p:cNvCxnSpPr/>
          <p:nvPr/>
        </p:nvCxnSpPr>
        <p:spPr>
          <a:xfrm rot="10800000">
            <a:off x="415590" y="657875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3"/>
          <p:cNvCxnSpPr/>
          <p:nvPr/>
        </p:nvCxnSpPr>
        <p:spPr>
          <a:xfrm rot="-5400000">
            <a:off x="-935681" y="525138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1287475" y="915325"/>
            <a:ext cx="5151300" cy="7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1287475" y="3252991"/>
            <a:ext cx="5151300" cy="296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subTitle" idx="2"/>
          </p:nvPr>
        </p:nvSpPr>
        <p:spPr>
          <a:xfrm>
            <a:off x="1287475" y="1986017"/>
            <a:ext cx="5151300" cy="91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cxnSp>
        <p:nvCxnSpPr>
          <p:cNvPr id="113" name="Google Shape;113;p3"/>
          <p:cNvCxnSpPr/>
          <p:nvPr/>
        </p:nvCxnSpPr>
        <p:spPr>
          <a:xfrm rot="-5400000">
            <a:off x="5473341" y="17603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3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ea typeface="Barlow Condensed"/>
                <a:cs typeface="Times New Roman" panose="02020603050405020304" pitchFamily="18" charset="0"/>
                <a:sym typeface="Barlow Condensed"/>
              </a:rPr>
              <a:t>SLIDESMANIA.COM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Barlow Condensed"/>
              <a:cs typeface="Times New Roman" panose="02020603050405020304" pitchFamily="18" charset="0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-348129" y="-5254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33388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rot="-1664400" flipH="1">
            <a:off x="1801458" y="304516"/>
            <a:ext cx="9900063" cy="6757752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 rot="-10317056">
            <a:off x="8265011" y="2131759"/>
            <a:ext cx="4004110" cy="4875750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125" name="Google Shape;125;p4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129" name="Google Shape;129;p4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4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872800" y="2178450"/>
            <a:ext cx="10423800" cy="39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872800" y="898175"/>
            <a:ext cx="1034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grpSp>
        <p:nvGrpSpPr>
          <p:cNvPr id="137" name="Google Shape;137;p4"/>
          <p:cNvGrpSpPr/>
          <p:nvPr/>
        </p:nvGrpSpPr>
        <p:grpSpPr>
          <a:xfrm rot="10280301">
            <a:off x="-61998" y="4650899"/>
            <a:ext cx="2248038" cy="2250341"/>
            <a:chOff x="1219199" y="2184509"/>
            <a:chExt cx="2248026" cy="2250330"/>
          </a:xfrm>
        </p:grpSpPr>
        <p:sp>
          <p:nvSpPr>
            <p:cNvPr id="138" name="Google Shape;138;p4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18979" y="2184509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151" name="Google Shape;151;p4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3" name="Google Shape;163;p4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4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4"/>
          <p:cNvCxnSpPr/>
          <p:nvPr/>
        </p:nvCxnSpPr>
        <p:spPr>
          <a:xfrm>
            <a:off x="7711566" y="666030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4"/>
          <p:cNvCxnSpPr/>
          <p:nvPr/>
        </p:nvCxnSpPr>
        <p:spPr>
          <a:xfrm rot="-5400000">
            <a:off x="10286837" y="533293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10944790" y="294245"/>
            <a:ext cx="988183" cy="1240407"/>
            <a:chOff x="10177290" y="5267968"/>
            <a:chExt cx="988183" cy="1240407"/>
          </a:xfrm>
        </p:grpSpPr>
        <p:sp>
          <p:nvSpPr>
            <p:cNvPr id="169" name="Google Shape;169;p5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5"/>
          <p:cNvSpPr/>
          <p:nvPr/>
        </p:nvSpPr>
        <p:spPr>
          <a:xfrm rot="10800000" flipH="1">
            <a:off x="5769806" y="281197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 rot="10800000" flipH="1">
            <a:off x="1200888" y="-555200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 rot="-9137100">
            <a:off x="2859781" y="-5393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 rot="10800000" flipH="1">
            <a:off x="266971" y="2604005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rot="10800000" flipH="1">
            <a:off x="10921001" y="1709543"/>
            <a:ext cx="2437255" cy="2244038"/>
            <a:chOff x="4876277" y="2305179"/>
            <a:chExt cx="2437255" cy="2244038"/>
          </a:xfrm>
        </p:grpSpPr>
        <p:sp>
          <p:nvSpPr>
            <p:cNvPr id="177" name="Google Shape;177;p5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0" name="Google Shape;180;p5"/>
          <p:cNvCxnSpPr/>
          <p:nvPr/>
        </p:nvCxnSpPr>
        <p:spPr>
          <a:xfrm>
            <a:off x="7292891" y="376269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5"/>
          <p:cNvCxnSpPr/>
          <p:nvPr/>
        </p:nvCxnSpPr>
        <p:spPr>
          <a:xfrm rot="5400000">
            <a:off x="9791962" y="1551234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3" name="Google Shape;183;p5"/>
          <p:cNvCxnSpPr/>
          <p:nvPr/>
        </p:nvCxnSpPr>
        <p:spPr>
          <a:xfrm>
            <a:off x="656763" y="6386367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5"/>
          <p:cNvCxnSpPr/>
          <p:nvPr/>
        </p:nvCxnSpPr>
        <p:spPr>
          <a:xfrm rot="5400000">
            <a:off x="-604860" y="5042250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5"/>
          <p:cNvSpPr/>
          <p:nvPr/>
        </p:nvSpPr>
        <p:spPr>
          <a:xfrm rot="10800000" flipH="1">
            <a:off x="1295675" y="67742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5"/>
          <p:cNvGrpSpPr/>
          <p:nvPr/>
        </p:nvGrpSpPr>
        <p:grpSpPr>
          <a:xfrm rot="519699" flipH="1">
            <a:off x="86588" y="-141878"/>
            <a:ext cx="2248038" cy="2349087"/>
            <a:chOff x="1219199" y="2085764"/>
            <a:chExt cx="2248026" cy="2349075"/>
          </a:xfrm>
        </p:grpSpPr>
        <p:sp>
          <p:nvSpPr>
            <p:cNvPr id="187" name="Google Shape;187;p5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 rot="10800000" flipH="1">
            <a:off x="-382275" y="419165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 rot="10800000" flipH="1">
            <a:off x="-229875" y="403925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 rot="10800000" flipH="1">
            <a:off x="-77475" y="388685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5"/>
          <p:cNvGrpSpPr/>
          <p:nvPr/>
        </p:nvGrpSpPr>
        <p:grpSpPr>
          <a:xfrm rot="10800000" flipH="1">
            <a:off x="9669824" y="4569881"/>
            <a:ext cx="2250905" cy="2349075"/>
            <a:chOff x="1219199" y="2085764"/>
            <a:chExt cx="2250905" cy="2349075"/>
          </a:xfrm>
        </p:grpSpPr>
        <p:sp>
          <p:nvSpPr>
            <p:cNvPr id="203" name="Google Shape;203;p5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1789950" y="3047250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16" name="Google Shape;216;p5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ea typeface="Barlow Condensed"/>
                <a:cs typeface="Times New Roman" panose="02020603050405020304" pitchFamily="18" charset="0"/>
                <a:sym typeface="Barlow Condensed"/>
              </a:rPr>
              <a:t>SLIDESMANIA.COM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Barlow Condensed"/>
              <a:cs typeface="Times New Roman" panose="02020603050405020304" pitchFamily="18" charset="0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9350550" y="1702475"/>
            <a:ext cx="2865600" cy="51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4699508">
            <a:off x="-253482" y="2802343"/>
            <a:ext cx="4007526" cy="40956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flipH="1">
            <a:off x="-213912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 flipH="1">
            <a:off x="4840224" y="-73980"/>
            <a:ext cx="7524245" cy="417154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1662900">
            <a:off x="412824" y="27691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 rot="4889499" flipH="1">
            <a:off x="10064656" y="-106018"/>
            <a:ext cx="1879580" cy="2165073"/>
            <a:chOff x="4876277" y="2305179"/>
            <a:chExt cx="2437255" cy="2244038"/>
          </a:xfrm>
        </p:grpSpPr>
        <p:sp>
          <p:nvSpPr>
            <p:cNvPr id="225" name="Google Shape;225;p6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-171475" y="-378787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-19075" y="-226387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133325" y="-73987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>
            <a:spLocks noGrp="1"/>
          </p:cNvSpPr>
          <p:nvPr>
            <p:ph type="body" idx="1"/>
          </p:nvPr>
        </p:nvSpPr>
        <p:spPr>
          <a:xfrm>
            <a:off x="1002675" y="1784361"/>
            <a:ext cx="102939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grpSp>
        <p:nvGrpSpPr>
          <p:cNvPr id="234" name="Google Shape;234;p6"/>
          <p:cNvGrpSpPr/>
          <p:nvPr/>
        </p:nvGrpSpPr>
        <p:grpSpPr>
          <a:xfrm rot="10800000" flipH="1">
            <a:off x="9669824" y="4569881"/>
            <a:ext cx="2250905" cy="2249091"/>
            <a:chOff x="1219199" y="2185748"/>
            <a:chExt cx="2250905" cy="2249091"/>
          </a:xfrm>
        </p:grpSpPr>
        <p:sp>
          <p:nvSpPr>
            <p:cNvPr id="235" name="Google Shape;235;p6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207032" y="22375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7" name="Google Shape;247;p6"/>
          <p:cNvCxnSpPr/>
          <p:nvPr/>
        </p:nvCxnSpPr>
        <p:spPr>
          <a:xfrm>
            <a:off x="-12" y="396140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6"/>
          <p:cNvCxnSpPr/>
          <p:nvPr/>
        </p:nvCxnSpPr>
        <p:spPr>
          <a:xfrm rot="-5400000">
            <a:off x="-1261635" y="1740258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6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ea typeface="Barlow Condensed"/>
                <a:cs typeface="Times New Roman" panose="02020603050405020304" pitchFamily="18" charset="0"/>
                <a:sym typeface="Barlow Condensed"/>
              </a:rPr>
              <a:t>SLIDESMANIA.COM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Barlow Condensed"/>
              <a:cs typeface="Times New Roman" panose="02020603050405020304" pitchFamily="18" charset="0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"/>
          <p:cNvSpPr/>
          <p:nvPr/>
        </p:nvSpPr>
        <p:spPr>
          <a:xfrm rot="10800000">
            <a:off x="0" y="2854907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 rot="10800000">
            <a:off x="-87137" y="-702375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 rot="-556215" flipH="1">
            <a:off x="1185045" y="2675633"/>
            <a:ext cx="6745753" cy="4166768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7"/>
          <p:cNvGrpSpPr/>
          <p:nvPr/>
        </p:nvGrpSpPr>
        <p:grpSpPr>
          <a:xfrm rot="10800000">
            <a:off x="402283" y="147070"/>
            <a:ext cx="988183" cy="1240407"/>
            <a:chOff x="10177290" y="5267968"/>
            <a:chExt cx="988183" cy="1240407"/>
          </a:xfrm>
        </p:grpSpPr>
        <p:sp>
          <p:nvSpPr>
            <p:cNvPr id="255" name="Google Shape;255;p7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7"/>
          <p:cNvSpPr/>
          <p:nvPr/>
        </p:nvSpPr>
        <p:spPr>
          <a:xfrm rot="9137100" flipH="1">
            <a:off x="2793612" y="63940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 rot="10800000">
            <a:off x="8063574" y="2456830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7"/>
          <p:cNvGrpSpPr/>
          <p:nvPr/>
        </p:nvGrpSpPr>
        <p:grpSpPr>
          <a:xfrm rot="10800000">
            <a:off x="-1023000" y="1562368"/>
            <a:ext cx="2437255" cy="2244038"/>
            <a:chOff x="4876277" y="2305179"/>
            <a:chExt cx="2437255" cy="2244038"/>
          </a:xfrm>
        </p:grpSpPr>
        <p:sp>
          <p:nvSpPr>
            <p:cNvPr id="261" name="Google Shape;261;p7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4" name="Google Shape;264;p7"/>
          <p:cNvCxnSpPr/>
          <p:nvPr/>
        </p:nvCxnSpPr>
        <p:spPr>
          <a:xfrm rot="10800000">
            <a:off x="770965" y="381494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7"/>
          <p:cNvCxnSpPr/>
          <p:nvPr/>
        </p:nvCxnSpPr>
        <p:spPr>
          <a:xfrm rot="10800000">
            <a:off x="7178493" y="6239192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7"/>
          <p:cNvCxnSpPr/>
          <p:nvPr/>
        </p:nvCxnSpPr>
        <p:spPr>
          <a:xfrm rot="5400000">
            <a:off x="9664116" y="4895075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7"/>
          <p:cNvSpPr/>
          <p:nvPr/>
        </p:nvSpPr>
        <p:spPr>
          <a:xfrm rot="10800000">
            <a:off x="6920912" y="4044484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 rot="10800000">
            <a:off x="6768512" y="3892084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 rot="10800000">
            <a:off x="6616112" y="3739684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7"/>
          <p:cNvSpPr/>
          <p:nvPr/>
        </p:nvSpPr>
        <p:spPr>
          <a:xfrm rot="10800000" flipH="1">
            <a:off x="1324988" y="738300"/>
            <a:ext cx="9604800" cy="514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7"/>
          <p:cNvCxnSpPr/>
          <p:nvPr/>
        </p:nvCxnSpPr>
        <p:spPr>
          <a:xfrm rot="5400000">
            <a:off x="-609159" y="1790400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7"/>
          <p:cNvSpPr txBox="1">
            <a:spLocks noGrp="1"/>
          </p:cNvSpPr>
          <p:nvPr>
            <p:ph type="title"/>
          </p:nvPr>
        </p:nvSpPr>
        <p:spPr>
          <a:xfrm>
            <a:off x="1893674" y="600200"/>
            <a:ext cx="7250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 dirty="0"/>
          </a:p>
        </p:txBody>
      </p:sp>
      <p:grpSp>
        <p:nvGrpSpPr>
          <p:cNvPr id="274" name="Google Shape;274;p7"/>
          <p:cNvGrpSpPr/>
          <p:nvPr/>
        </p:nvGrpSpPr>
        <p:grpSpPr>
          <a:xfrm rot="10800000">
            <a:off x="139927" y="4586131"/>
            <a:ext cx="2250905" cy="2349075"/>
            <a:chOff x="1219199" y="2085764"/>
            <a:chExt cx="2250905" cy="2349075"/>
          </a:xfrm>
        </p:grpSpPr>
        <p:sp>
          <p:nvSpPr>
            <p:cNvPr id="275" name="Google Shape;275;p7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7"/>
          <p:cNvGrpSpPr/>
          <p:nvPr/>
        </p:nvGrpSpPr>
        <p:grpSpPr>
          <a:xfrm rot="-519699">
            <a:off x="10000630" y="-289053"/>
            <a:ext cx="2248038" cy="2349087"/>
            <a:chOff x="1219199" y="2085764"/>
            <a:chExt cx="2248026" cy="2349075"/>
          </a:xfrm>
        </p:grpSpPr>
        <p:sp>
          <p:nvSpPr>
            <p:cNvPr id="288" name="Google Shape;288;p7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7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ea typeface="Barlow Condensed"/>
                <a:cs typeface="Times New Roman" panose="02020603050405020304" pitchFamily="18" charset="0"/>
                <a:sym typeface="Barlow Condensed"/>
              </a:rPr>
              <a:t>SLIDESMANIA.COM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Barlow Condensed"/>
              <a:cs typeface="Times New Roman" panose="02020603050405020304" pitchFamily="18" charset="0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8"/>
          <p:cNvGrpSpPr/>
          <p:nvPr/>
        </p:nvGrpSpPr>
        <p:grpSpPr>
          <a:xfrm rot="10800000">
            <a:off x="235033" y="260595"/>
            <a:ext cx="988183" cy="1240407"/>
            <a:chOff x="10177290" y="5267968"/>
            <a:chExt cx="988183" cy="1240407"/>
          </a:xfrm>
        </p:grpSpPr>
        <p:sp>
          <p:nvSpPr>
            <p:cNvPr id="303" name="Google Shape;303;p8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8"/>
          <p:cNvSpPr/>
          <p:nvPr/>
        </p:nvSpPr>
        <p:spPr>
          <a:xfrm rot="10800000">
            <a:off x="-40400" y="277832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/>
          <p:nvPr/>
        </p:nvSpPr>
        <p:spPr>
          <a:xfrm rot="10800000">
            <a:off x="-254387" y="-588850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/>
          <p:nvPr/>
        </p:nvSpPr>
        <p:spPr>
          <a:xfrm rot="9137100" flipH="1">
            <a:off x="2564674" y="-8758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/>
          <p:nvPr/>
        </p:nvSpPr>
        <p:spPr>
          <a:xfrm rot="10800000">
            <a:off x="7896324" y="2570355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8"/>
          <p:cNvGrpSpPr/>
          <p:nvPr/>
        </p:nvGrpSpPr>
        <p:grpSpPr>
          <a:xfrm rot="10800000">
            <a:off x="-1190250" y="1675893"/>
            <a:ext cx="2437255" cy="2244038"/>
            <a:chOff x="4876277" y="2305179"/>
            <a:chExt cx="2437255" cy="2244038"/>
          </a:xfrm>
        </p:grpSpPr>
        <p:sp>
          <p:nvSpPr>
            <p:cNvPr id="311" name="Google Shape;311;p8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4" name="Google Shape;314;p8"/>
          <p:cNvCxnSpPr/>
          <p:nvPr/>
        </p:nvCxnSpPr>
        <p:spPr>
          <a:xfrm rot="10800000">
            <a:off x="375115" y="342619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8"/>
          <p:cNvCxnSpPr/>
          <p:nvPr/>
        </p:nvCxnSpPr>
        <p:spPr>
          <a:xfrm rot="5400000">
            <a:off x="-899956" y="1517584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8"/>
          <p:cNvCxnSpPr/>
          <p:nvPr/>
        </p:nvCxnSpPr>
        <p:spPr>
          <a:xfrm rot="10800000">
            <a:off x="7011243" y="6352717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8"/>
          <p:cNvCxnSpPr/>
          <p:nvPr/>
        </p:nvCxnSpPr>
        <p:spPr>
          <a:xfrm rot="5400000">
            <a:off x="9496866" y="5008600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8"/>
          <p:cNvSpPr/>
          <p:nvPr/>
        </p:nvSpPr>
        <p:spPr>
          <a:xfrm rot="10800000">
            <a:off x="1060231" y="64377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8"/>
          <p:cNvGrpSpPr/>
          <p:nvPr/>
        </p:nvGrpSpPr>
        <p:grpSpPr>
          <a:xfrm rot="-519699">
            <a:off x="9833380" y="-175528"/>
            <a:ext cx="2248038" cy="2349087"/>
            <a:chOff x="1219199" y="2085764"/>
            <a:chExt cx="2248026" cy="2349075"/>
          </a:xfrm>
        </p:grpSpPr>
        <p:sp>
          <p:nvSpPr>
            <p:cNvPr id="320" name="Google Shape;320;p8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8"/>
          <p:cNvSpPr/>
          <p:nvPr/>
        </p:nvSpPr>
        <p:spPr>
          <a:xfrm rot="10800000">
            <a:off x="6753662" y="415800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 rot="10800000">
            <a:off x="6601262" y="400560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8"/>
          <p:cNvSpPr/>
          <p:nvPr/>
        </p:nvSpPr>
        <p:spPr>
          <a:xfrm rot="10800000">
            <a:off x="6448862" y="385320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8"/>
          <p:cNvGrpSpPr/>
          <p:nvPr/>
        </p:nvGrpSpPr>
        <p:grpSpPr>
          <a:xfrm rot="10800000">
            <a:off x="247277" y="4536231"/>
            <a:ext cx="2250905" cy="2370594"/>
            <a:chOff x="1219199" y="2064245"/>
            <a:chExt cx="2250905" cy="2370594"/>
          </a:xfrm>
        </p:grpSpPr>
        <p:sp>
          <p:nvSpPr>
            <p:cNvPr id="336" name="Google Shape;336;p8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1424655">
              <a:off x="2138811" y="2162125"/>
              <a:ext cx="538262" cy="247764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8"/>
          <p:cNvSpPr txBox="1">
            <a:spLocks noGrp="1"/>
          </p:cNvSpPr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 dirty="0"/>
          </a:p>
        </p:txBody>
      </p:sp>
      <p:sp>
        <p:nvSpPr>
          <p:cNvPr id="349" name="Google Shape;34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8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ea typeface="Barlow Condensed"/>
                <a:cs typeface="Times New Roman" panose="02020603050405020304" pitchFamily="18" charset="0"/>
                <a:sym typeface="Barlow Condensed"/>
              </a:rPr>
              <a:t>SLIDESMANIA.COM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Barlow Condensed"/>
              <a:cs typeface="Times New Roman" panose="02020603050405020304" pitchFamily="18" charset="0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"/>
          <p:cNvSpPr/>
          <p:nvPr/>
        </p:nvSpPr>
        <p:spPr>
          <a:xfrm>
            <a:off x="-348129" y="-5254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433388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/>
          <p:nvPr/>
        </p:nvSpPr>
        <p:spPr>
          <a:xfrm rot="-1664400" flipH="1">
            <a:off x="1671798" y="-230019"/>
            <a:ext cx="9900063" cy="7322794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"/>
          <p:cNvSpPr/>
          <p:nvPr/>
        </p:nvSpPr>
        <p:spPr>
          <a:xfrm rot="-10317056">
            <a:off x="8265011" y="2131759"/>
            <a:ext cx="4004110" cy="4875750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" name="Google Shape;360;p9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361" name="Google Shape;361;p9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9"/>
          <p:cNvSpPr/>
          <p:nvPr/>
        </p:nvSpPr>
        <p:spPr>
          <a:xfrm flipH="1">
            <a:off x="577300" y="593375"/>
            <a:ext cx="11451000" cy="614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9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367" name="Google Shape;367;p9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9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380" name="Google Shape;380;p9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2" name="Google Shape;392;p9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9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4" name="Google Shape;39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9"/>
          <p:cNvSpPr txBox="1">
            <a:spLocks noGrp="1"/>
          </p:cNvSpPr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96" name="Google Shape;396;p9"/>
          <p:cNvSpPr txBox="1">
            <a:spLocks noGrp="1"/>
          </p:cNvSpPr>
          <p:nvPr>
            <p:ph type="body" idx="1"/>
          </p:nvPr>
        </p:nvSpPr>
        <p:spPr>
          <a:xfrm>
            <a:off x="1017025" y="2123525"/>
            <a:ext cx="5043900" cy="418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97" name="Google Shape;397;p9"/>
          <p:cNvSpPr txBox="1">
            <a:spLocks noGrp="1"/>
          </p:cNvSpPr>
          <p:nvPr>
            <p:ph type="body" idx="2"/>
          </p:nvPr>
        </p:nvSpPr>
        <p:spPr>
          <a:xfrm>
            <a:off x="6560842" y="2123525"/>
            <a:ext cx="5043900" cy="418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398" name="Google Shape;398;p9"/>
          <p:cNvGrpSpPr/>
          <p:nvPr/>
        </p:nvGrpSpPr>
        <p:grpSpPr>
          <a:xfrm rot="5400000">
            <a:off x="10443825" y="4447623"/>
            <a:ext cx="2437255" cy="2244038"/>
            <a:chOff x="4876277" y="2305179"/>
            <a:chExt cx="2437255" cy="2244038"/>
          </a:xfrm>
        </p:grpSpPr>
        <p:sp>
          <p:nvSpPr>
            <p:cNvPr id="399" name="Google Shape;399;p9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"/>
              <a:buChar char="●"/>
              <a:defRPr sz="2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ea typeface="Barlow Condensed"/>
                <a:cs typeface="Times New Roman" panose="02020603050405020304" pitchFamily="18" charset="0"/>
                <a:sym typeface="Barlow Condensed"/>
              </a:rPr>
              <a:t>SLIDESMANIA.COM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Barlow Condensed"/>
              <a:cs typeface="Times New Roman" panose="02020603050405020304" pitchFamily="18" charset="0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/>
          <p:nvPr/>
        </p:nvSpPr>
        <p:spPr>
          <a:xfrm>
            <a:off x="4087378" y="2832754"/>
            <a:ext cx="43428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189862"/>
            <a:ext cx="327546" cy="1392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3874" y="2423850"/>
            <a:ext cx="7189809" cy="2010300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LUYỆN TẬP CHUNG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2" name="Google Shape;482;p14"/>
          <p:cNvCxnSpPr/>
          <p:nvPr/>
        </p:nvCxnSpPr>
        <p:spPr>
          <a:xfrm rot="10800000">
            <a:off x="9696868" y="1703440"/>
            <a:ext cx="1989300" cy="12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3" name="Google Shape;483;p14"/>
          <p:cNvCxnSpPr/>
          <p:nvPr/>
        </p:nvCxnSpPr>
        <p:spPr>
          <a:xfrm rot="10800000">
            <a:off x="11309800" y="1421900"/>
            <a:ext cx="15600" cy="195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4" name="Google Shape;484;p14"/>
          <p:cNvGrpSpPr/>
          <p:nvPr/>
        </p:nvGrpSpPr>
        <p:grpSpPr>
          <a:xfrm rot="-10280301" flipH="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485" name="Google Shape;485;p14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42880" y="3970426"/>
            <a:ext cx="477673" cy="201168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6564" y="1703439"/>
            <a:ext cx="357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606" y="2187488"/>
            <a:ext cx="500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tập:2.28; 2.29; 2.30; 2.31/SGK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"/>
          <p:cNvSpPr/>
          <p:nvPr/>
        </p:nvSpPr>
        <p:spPr>
          <a:xfrm>
            <a:off x="6604000" y="3529100"/>
            <a:ext cx="2868600" cy="89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6"/>
          <p:cNvSpPr txBox="1">
            <a:spLocks noGrp="1"/>
          </p:cNvSpPr>
          <p:nvPr>
            <p:ph type="title"/>
          </p:nvPr>
        </p:nvSpPr>
        <p:spPr>
          <a:xfrm>
            <a:off x="1232712" y="868825"/>
            <a:ext cx="9328200" cy="487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-1" y="4026090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/>
          <p:nvPr/>
        </p:nvSpPr>
        <p:spPr>
          <a:xfrm>
            <a:off x="4087378" y="2832754"/>
            <a:ext cx="43428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189862"/>
            <a:ext cx="327546" cy="1392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3873" y="2237564"/>
            <a:ext cx="7189809" cy="2010300"/>
          </a:xfrm>
        </p:spPr>
        <p:txBody>
          <a:bodyPr/>
          <a:lstStyle/>
          <a:p>
            <a:pPr algn="ctr"/>
            <a:r>
              <a:rPr lang="en-US" sz="4800" dirty="0" err="1" smtClean="0"/>
              <a:t>Tiết</a:t>
            </a:r>
            <a:r>
              <a:rPr lang="en-US" sz="4800" dirty="0" smtClean="0"/>
              <a:t> 32:</a:t>
            </a:r>
            <a:br>
              <a:rPr lang="en-US" sz="4800" dirty="0" smtClean="0"/>
            </a:br>
            <a:r>
              <a:rPr lang="en-US" sz="4800" dirty="0" smtClean="0"/>
              <a:t>LUYỆN TẬP CHUNG(</a:t>
            </a:r>
            <a:r>
              <a:rPr lang="en-US" sz="4800" dirty="0" err="1" smtClean="0"/>
              <a:t>tt</a:t>
            </a:r>
            <a:r>
              <a:rPr lang="en-US" sz="4800" dirty="0" smtClean="0"/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95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26090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310" y="699199"/>
            <a:ext cx="5655439" cy="1455770"/>
            <a:chOff x="1512944" y="1854812"/>
            <a:chExt cx="4420503" cy="1314795"/>
          </a:xfrm>
        </p:grpSpPr>
        <p:grpSp>
          <p:nvGrpSpPr>
            <p:cNvPr id="9" name="Group 5"/>
            <p:cNvGrpSpPr/>
            <p:nvPr/>
          </p:nvGrpSpPr>
          <p:grpSpPr>
            <a:xfrm>
              <a:off x="1809749" y="1922561"/>
              <a:ext cx="4123698" cy="1247046"/>
              <a:chOff x="-3196" y="242452"/>
              <a:chExt cx="4077485" cy="102536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Freeform 6"/>
                  <p:cNvSpPr/>
                  <p:nvPr/>
                </p:nvSpPr>
                <p:spPr>
                  <a:xfrm>
                    <a:off x="-3196" y="242452"/>
                    <a:ext cx="4077485" cy="1025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sz="2400" b="1" kern="120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Bài</a:t>
                    </a: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3.22: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một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cách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hợp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lí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kern="120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 kern="120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232 − (581 + 132 − 331)</m:t>
                          </m:r>
                        </m:oMath>
                      </m:oMathPara>
                    </a14:m>
                    <a:endParaRPr lang="en-US" sz="2400" kern="120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kern="120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 kern="120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 [12 + ( −57)] − [− 57 −(−12)]</m:t>
                          </m:r>
                        </m:oMath>
                      </m:oMathPara>
                    </a14:m>
                    <a:endParaRPr lang="en-US" sz="2400" kern="12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endParaRPr lang="vi-VN" sz="1200" kern="1200" dirty="0">
                      <a:solidFill>
                        <a:prstClr val="black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Freeform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196" y="242452"/>
                    <a:ext cx="4077485" cy="1025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944" y="1854812"/>
              <a:ext cx="550940" cy="67075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496130" y="51669"/>
            <a:ext cx="3766946" cy="580672"/>
            <a:chOff x="4489951" y="82688"/>
            <a:chExt cx="3766946" cy="580672"/>
          </a:xfrm>
        </p:grpSpPr>
        <p:grpSp>
          <p:nvGrpSpPr>
            <p:cNvPr id="13" name="Group 12"/>
            <p:cNvGrpSpPr/>
            <p:nvPr/>
          </p:nvGrpSpPr>
          <p:grpSpPr>
            <a:xfrm>
              <a:off x="4489951" y="82688"/>
              <a:ext cx="3766946" cy="580672"/>
              <a:chOff x="220721" y="228507"/>
              <a:chExt cx="10956538" cy="580672"/>
            </a:xfrm>
          </p:grpSpPr>
          <p:sp>
            <p:nvSpPr>
              <p:cNvPr id="15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  <p:cNvSpPr/>
              <p:nvPr/>
            </p:nvSpPr>
            <p:spPr>
              <a:xfrm>
                <a:off x="220721" y="282650"/>
                <a:ext cx="10782188" cy="447212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矩形 3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  <p:cNvSpPr/>
              <p:nvPr/>
            </p:nvSpPr>
            <p:spPr bwMode="auto">
              <a:xfrm>
                <a:off x="220721" y="228507"/>
                <a:ext cx="10956538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5600" algn="l"/>
                    <a:tab pos="2133600" algn="l"/>
                    <a:tab pos="2400300" algn="l"/>
                    <a:tab pos="2933700" algn="l"/>
                  </a:tabLst>
                </a:pPr>
                <a:endPara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4" name="Title 2"/>
            <p:cNvSpPr txBox="1">
              <a:spLocks/>
            </p:cNvSpPr>
            <p:nvPr/>
          </p:nvSpPr>
          <p:spPr>
            <a:xfrm>
              <a:off x="4689480" y="82688"/>
              <a:ext cx="3507474" cy="41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Times New Roman" panose="02020603050405020304" pitchFamily="18" charset="0"/>
                  <a:ea typeface="Barlow Semi Condensed SemiBold"/>
                  <a:cs typeface="Times New Roman" panose="02020603050405020304" pitchFamily="18" charset="0"/>
                  <a:sym typeface="Barlow Semi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9pPr>
            </a:lstStyle>
            <a:p>
              <a:pPr algn="ctr"/>
              <a:r>
                <a:rPr lang="en-US" sz="2200" dirty="0" err="1" smtClean="0"/>
                <a:t>Tiết</a:t>
              </a:r>
              <a:r>
                <a:rPr lang="en-US" sz="2200" dirty="0" smtClean="0"/>
                <a:t> 32: </a:t>
              </a:r>
              <a:r>
                <a:rPr lang="en-US" sz="2200" dirty="0" err="1" smtClean="0"/>
                <a:t>Luyện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tập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chung</a:t>
              </a:r>
              <a:r>
                <a:rPr lang="en-US" sz="2200" dirty="0" smtClean="0"/>
                <a:t>(</a:t>
              </a:r>
              <a:r>
                <a:rPr lang="en-US" sz="2200" dirty="0" err="1" smtClean="0"/>
                <a:t>tt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</p:grpSp>
      <p:sp>
        <p:nvSpPr>
          <p:cNvPr id="17" name="Google Shape;508;p16"/>
          <p:cNvSpPr/>
          <p:nvPr/>
        </p:nvSpPr>
        <p:spPr>
          <a:xfrm>
            <a:off x="4202091" y="2326892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sz="2400" u="sng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800298" y="3057099"/>
            <a:ext cx="0" cy="313898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17652" y="2838732"/>
                <a:ext cx="4433842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232 − (581 + 132 − 331)</m:t>
                      </m:r>
                    </m:oMath>
                  </m:oMathPara>
                </a14:m>
                <a:endParaRPr lang="en-US" sz="2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52" y="2838732"/>
                <a:ext cx="4433842" cy="5355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06263" y="2838732"/>
                <a:ext cx="5275976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 [12 + ( −57)] − [− 57 −(−12)]</m:t>
                      </m:r>
                    </m:oMath>
                  </m:oMathPara>
                </a14:m>
                <a:endParaRPr lang="en-US" sz="2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263" y="2838732"/>
                <a:ext cx="5275976" cy="5355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14586" y="3240064"/>
            <a:ext cx="4540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232 – 581 – 132 + 331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( 232 – 132) + [(–581) + 331)]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100        + [– (581 – 331)]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100        + (–250)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– ( 250 – 100)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– 150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44839" y="3240388"/>
            <a:ext cx="3998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12 + (–57)  + 57 – 12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(12 – 12) + [(–57) + 57]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25644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6" grpId="0"/>
      <p:bldP spid="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89862"/>
            <a:ext cx="327546" cy="1392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36631" y="693598"/>
            <a:ext cx="8130952" cy="1176145"/>
            <a:chOff x="1512944" y="1854812"/>
            <a:chExt cx="6355457" cy="1062249"/>
          </a:xfrm>
        </p:grpSpPr>
        <p:grpSp>
          <p:nvGrpSpPr>
            <p:cNvPr id="11" name="Group 5"/>
            <p:cNvGrpSpPr/>
            <p:nvPr/>
          </p:nvGrpSpPr>
          <p:grpSpPr>
            <a:xfrm>
              <a:off x="1809751" y="1922562"/>
              <a:ext cx="6058650" cy="994499"/>
              <a:chOff x="-3194" y="242459"/>
              <a:chExt cx="5990753" cy="8177111"/>
            </a:xfrm>
          </p:grpSpPr>
          <p:sp>
            <p:nvSpPr>
              <p:cNvPr id="13" name="Freeform 6"/>
              <p:cNvSpPr/>
              <p:nvPr/>
            </p:nvSpPr>
            <p:spPr>
              <a:xfrm>
                <a:off x="-3194" y="242459"/>
                <a:ext cx="5990753" cy="8177111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b="1" kern="1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kern="12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kern="1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kern="12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3.28: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(–314) – (75 + x)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a) x = 25                              b) x = </a:t>
                </a: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313 </a:t>
                </a:r>
                <a:endParaRPr lang="en-US" sz="24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endParaRPr lang="vi-VN" sz="1200" kern="1200" dirty="0">
                  <a:solidFill>
                    <a:prstClr val="black"/>
                  </a:solidFill>
                  <a:latin typeface="HP001 5 hàng" panose="020B0603050302020204" pitchFamily="34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944" y="1854812"/>
              <a:ext cx="550940" cy="67075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496130" y="40944"/>
            <a:ext cx="3766946" cy="591397"/>
            <a:chOff x="4489951" y="71963"/>
            <a:chExt cx="3766946" cy="591397"/>
          </a:xfrm>
        </p:grpSpPr>
        <p:grpSp>
          <p:nvGrpSpPr>
            <p:cNvPr id="15" name="Group 14"/>
            <p:cNvGrpSpPr/>
            <p:nvPr/>
          </p:nvGrpSpPr>
          <p:grpSpPr>
            <a:xfrm>
              <a:off x="4489951" y="82688"/>
              <a:ext cx="3766946" cy="580672"/>
              <a:chOff x="220721" y="228507"/>
              <a:chExt cx="10956538" cy="580672"/>
            </a:xfrm>
          </p:grpSpPr>
          <p:sp>
            <p:nvSpPr>
              <p:cNvPr id="17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  <p:cNvSpPr/>
              <p:nvPr/>
            </p:nvSpPr>
            <p:spPr>
              <a:xfrm>
                <a:off x="220721" y="282650"/>
                <a:ext cx="10782188" cy="447212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矩形 3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  <p:cNvSpPr/>
              <p:nvPr/>
            </p:nvSpPr>
            <p:spPr bwMode="auto">
              <a:xfrm>
                <a:off x="220721" y="228507"/>
                <a:ext cx="10956538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5600" algn="l"/>
                    <a:tab pos="2133600" algn="l"/>
                    <a:tab pos="2400300" algn="l"/>
                    <a:tab pos="2933700" algn="l"/>
                  </a:tabLst>
                </a:pPr>
                <a:endPara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6" name="Title 2"/>
            <p:cNvSpPr txBox="1">
              <a:spLocks/>
            </p:cNvSpPr>
            <p:nvPr/>
          </p:nvSpPr>
          <p:spPr>
            <a:xfrm>
              <a:off x="4619687" y="71963"/>
              <a:ext cx="3507474" cy="41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Times New Roman" panose="02020603050405020304" pitchFamily="18" charset="0"/>
                  <a:ea typeface="Barlow Semi Condensed SemiBold"/>
                  <a:cs typeface="Times New Roman" panose="02020603050405020304" pitchFamily="18" charset="0"/>
                  <a:sym typeface="Barlow Semi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9pPr>
            </a:lstStyle>
            <a:p>
              <a:pPr algn="ctr"/>
              <a:r>
                <a:rPr lang="en-US" sz="2200" dirty="0" err="1" smtClean="0"/>
                <a:t>Tiết</a:t>
              </a:r>
              <a:r>
                <a:rPr lang="en-US" sz="2200" dirty="0" smtClean="0"/>
                <a:t> 32: </a:t>
              </a:r>
              <a:r>
                <a:rPr lang="en-US" sz="2200" dirty="0" err="1" smtClean="0"/>
                <a:t>Luyện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tập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chung</a:t>
              </a:r>
              <a:r>
                <a:rPr lang="en-US" sz="2200" dirty="0" smtClean="0"/>
                <a:t>( </a:t>
              </a:r>
              <a:r>
                <a:rPr lang="en-US" sz="2200" dirty="0" err="1" smtClean="0"/>
                <a:t>tt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</p:grpSp>
      <p:sp>
        <p:nvSpPr>
          <p:cNvPr id="19" name="Google Shape;508;p16"/>
          <p:cNvSpPr/>
          <p:nvPr/>
        </p:nvSpPr>
        <p:spPr>
          <a:xfrm>
            <a:off x="4472740" y="2190414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sz="2400" u="sng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813947" y="3057099"/>
            <a:ext cx="0" cy="313898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14401" y="2989285"/>
            <a:ext cx="5104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25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314) – (75 +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25)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(–314) –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 – ( 314 + 100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4074" y="3030229"/>
            <a:ext cx="5900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313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314) – [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313)]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(–314) –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+ 313 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(313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314) – 75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–(314 – 313) – 75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75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– (1  + 75)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– 76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61369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310" y="699199"/>
            <a:ext cx="5305869" cy="1455770"/>
            <a:chOff x="1512944" y="1854812"/>
            <a:chExt cx="4147266" cy="1314795"/>
          </a:xfrm>
        </p:grpSpPr>
        <p:grpSp>
          <p:nvGrpSpPr>
            <p:cNvPr id="9" name="Group 5"/>
            <p:cNvGrpSpPr/>
            <p:nvPr/>
          </p:nvGrpSpPr>
          <p:grpSpPr>
            <a:xfrm>
              <a:off x="1809749" y="1922561"/>
              <a:ext cx="3850461" cy="1247046"/>
              <a:chOff x="-3196" y="242452"/>
              <a:chExt cx="3807310" cy="102536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Freeform 6"/>
                  <p:cNvSpPr/>
                  <p:nvPr/>
                </p:nvSpPr>
                <p:spPr>
                  <a:xfrm>
                    <a:off x="-3196" y="242452"/>
                    <a:ext cx="3807310" cy="1025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sz="2400" b="1" kern="120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Bài</a:t>
                    </a: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3.29: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một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cách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hợp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lí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a) 2 834 + 275</a:t>
                    </a:r>
                    <a14:m>
                      <m:oMath xmlns:m="http://schemas.openxmlformats.org/officeDocument/2006/math">
                        <m:r>
                          <a:rPr lang="en-US" sz="2400" i="1" kern="12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</m:oMath>
                    </a14:m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2 833 </a:t>
                    </a:r>
                    <a14:m>
                      <m:oMath xmlns:m="http://schemas.openxmlformats.org/officeDocument/2006/math">
                        <m:r>
                          <a:rPr lang="en-US" sz="2400" i="1" kern="12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a14:m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265 </a:t>
                    </a: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b) (11 + 12 + 13) </a:t>
                    </a:r>
                    <a14:m>
                      <m:oMath xmlns:m="http://schemas.openxmlformats.org/officeDocument/2006/math">
                        <m:r>
                          <a:rPr lang="en-US" sz="2400" i="1" kern="12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a14:m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(1 + 2 + 3) </a:t>
                    </a:r>
                    <a:endParaRPr lang="en-US" sz="2400" kern="12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endParaRPr lang="vi-VN" sz="1200" kern="1200" dirty="0">
                      <a:solidFill>
                        <a:prstClr val="black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Freeform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196" y="242452"/>
                    <a:ext cx="3807310" cy="1025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blipFill rotWithShape="0">
                    <a:blip r:embed="rId3"/>
                    <a:stretch>
                      <a:fillRect l="-1601" b="-8225"/>
                    </a:stretch>
                  </a:blip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944" y="1854812"/>
              <a:ext cx="550940" cy="67075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496130" y="40944"/>
            <a:ext cx="3766946" cy="591397"/>
            <a:chOff x="4489951" y="71963"/>
            <a:chExt cx="3766946" cy="591397"/>
          </a:xfrm>
        </p:grpSpPr>
        <p:grpSp>
          <p:nvGrpSpPr>
            <p:cNvPr id="13" name="Group 12"/>
            <p:cNvGrpSpPr/>
            <p:nvPr/>
          </p:nvGrpSpPr>
          <p:grpSpPr>
            <a:xfrm>
              <a:off x="4489951" y="82688"/>
              <a:ext cx="3766946" cy="580672"/>
              <a:chOff x="220721" y="228507"/>
              <a:chExt cx="10956538" cy="580672"/>
            </a:xfrm>
          </p:grpSpPr>
          <p:sp>
            <p:nvSpPr>
              <p:cNvPr id="15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  <p:cNvSpPr/>
              <p:nvPr/>
            </p:nvSpPr>
            <p:spPr>
              <a:xfrm>
                <a:off x="220721" y="282650"/>
                <a:ext cx="10782188" cy="447212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矩形 3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  <p:cNvSpPr/>
              <p:nvPr/>
            </p:nvSpPr>
            <p:spPr bwMode="auto">
              <a:xfrm>
                <a:off x="220721" y="228507"/>
                <a:ext cx="10956538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5600" algn="l"/>
                    <a:tab pos="2133600" algn="l"/>
                    <a:tab pos="2400300" algn="l"/>
                    <a:tab pos="2933700" algn="l"/>
                  </a:tabLst>
                </a:pPr>
                <a:endPara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4" name="Title 2"/>
            <p:cNvSpPr txBox="1">
              <a:spLocks/>
            </p:cNvSpPr>
            <p:nvPr/>
          </p:nvSpPr>
          <p:spPr>
            <a:xfrm>
              <a:off x="4619687" y="71963"/>
              <a:ext cx="3507474" cy="41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Times New Roman" panose="02020603050405020304" pitchFamily="18" charset="0"/>
                  <a:ea typeface="Barlow Semi Condensed SemiBold"/>
                  <a:cs typeface="Times New Roman" panose="02020603050405020304" pitchFamily="18" charset="0"/>
                  <a:sym typeface="Barlow Semi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9pPr>
            </a:lstStyle>
            <a:p>
              <a:pPr algn="ctr"/>
              <a:r>
                <a:rPr lang="en-US" sz="2200" dirty="0" err="1" smtClean="0"/>
                <a:t>Tiết</a:t>
              </a:r>
              <a:r>
                <a:rPr lang="en-US" sz="2200" dirty="0" smtClean="0"/>
                <a:t> 32: </a:t>
              </a:r>
              <a:r>
                <a:rPr lang="en-US" sz="2200" dirty="0" err="1" smtClean="0"/>
                <a:t>Luyện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tập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chung</a:t>
              </a:r>
              <a:r>
                <a:rPr lang="en-US" sz="2200" dirty="0" smtClean="0"/>
                <a:t>(</a:t>
              </a:r>
              <a:r>
                <a:rPr lang="en-US" sz="2200" dirty="0" err="1" smtClean="0"/>
                <a:t>tt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</p:grpSp>
      <p:sp>
        <p:nvSpPr>
          <p:cNvPr id="17" name="Google Shape;508;p16"/>
          <p:cNvSpPr/>
          <p:nvPr/>
        </p:nvSpPr>
        <p:spPr>
          <a:xfrm>
            <a:off x="4202091" y="2326892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sz="2400" u="sng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018666" y="3057099"/>
            <a:ext cx="0" cy="313898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17652" y="2838732"/>
                <a:ext cx="3959738" cy="496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2 834 + 275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</m:oMath>
                </a14:m>
                <a:r>
                  <a:rPr lang="en-US" sz="2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2 833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265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52" y="2838732"/>
                <a:ext cx="3959738" cy="496867"/>
              </a:xfrm>
              <a:prstGeom prst="rect">
                <a:avLst/>
              </a:prstGeom>
              <a:blipFill rotWithShape="0">
                <a:blip r:embed="rId5"/>
                <a:stretch>
                  <a:fillRect l="-2465" t="-2469" r="-1387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93111" y="2852381"/>
                <a:ext cx="4325039" cy="49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 + 12 + 13)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+ 2 + 3)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111" y="2852381"/>
                <a:ext cx="4325039" cy="496867"/>
              </a:xfrm>
              <a:prstGeom prst="rect">
                <a:avLst/>
              </a:prstGeom>
              <a:blipFill rotWithShape="0">
                <a:blip r:embed="rId6"/>
                <a:stretch>
                  <a:fillRect l="-2257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00938" y="3240064"/>
            <a:ext cx="4540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(2 834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2 833) + (275 – 265)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1             +           10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       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59943" y="3226416"/>
            <a:ext cx="399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11 + 12 + 13 – 1 – 2 – 3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(11 – 1) + (12 – 2) + (13 – 3)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10     +      10    +      10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30</a:t>
            </a:r>
          </a:p>
        </p:txBody>
      </p:sp>
    </p:spTree>
    <p:extLst>
      <p:ext uri="{BB962C8B-B14F-4D97-AF65-F5344CB8AC3E}">
        <p14:creationId xmlns:p14="http://schemas.microsoft.com/office/powerpoint/2010/main" val="5261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6" grpId="0"/>
      <p:bldP spid="7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61369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6130" y="40944"/>
            <a:ext cx="3766946" cy="591397"/>
            <a:chOff x="4489951" y="71963"/>
            <a:chExt cx="3766946" cy="591397"/>
          </a:xfrm>
        </p:grpSpPr>
        <p:grpSp>
          <p:nvGrpSpPr>
            <p:cNvPr id="6" name="Group 5"/>
            <p:cNvGrpSpPr/>
            <p:nvPr/>
          </p:nvGrpSpPr>
          <p:grpSpPr>
            <a:xfrm>
              <a:off x="4489951" y="82688"/>
              <a:ext cx="3766946" cy="580672"/>
              <a:chOff x="220721" y="228507"/>
              <a:chExt cx="10956538" cy="580672"/>
            </a:xfrm>
          </p:grpSpPr>
          <p:sp>
            <p:nvSpPr>
              <p:cNvPr id="8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  <p:cNvSpPr/>
              <p:nvPr/>
            </p:nvSpPr>
            <p:spPr>
              <a:xfrm>
                <a:off x="220721" y="282650"/>
                <a:ext cx="10782188" cy="447212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矩形 3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  <p:cNvSpPr/>
              <p:nvPr/>
            </p:nvSpPr>
            <p:spPr bwMode="auto">
              <a:xfrm>
                <a:off x="220721" y="228507"/>
                <a:ext cx="10956538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5600" algn="l"/>
                    <a:tab pos="2133600" algn="l"/>
                    <a:tab pos="2400300" algn="l"/>
                    <a:tab pos="2933700" algn="l"/>
                  </a:tabLst>
                </a:pPr>
                <a:endPara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" name="Title 2"/>
            <p:cNvSpPr txBox="1">
              <a:spLocks/>
            </p:cNvSpPr>
            <p:nvPr/>
          </p:nvSpPr>
          <p:spPr>
            <a:xfrm>
              <a:off x="4619687" y="71963"/>
              <a:ext cx="3507474" cy="41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Times New Roman" panose="02020603050405020304" pitchFamily="18" charset="0"/>
                  <a:ea typeface="Barlow Semi Condensed SemiBold"/>
                  <a:cs typeface="Times New Roman" panose="02020603050405020304" pitchFamily="18" charset="0"/>
                  <a:sym typeface="Barlow Semi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9pPr>
            </a:lstStyle>
            <a:p>
              <a:pPr algn="ctr"/>
              <a:r>
                <a:rPr lang="en-US" sz="2200" dirty="0" err="1" smtClean="0"/>
                <a:t>Tiết</a:t>
              </a:r>
              <a:r>
                <a:rPr lang="en-US" sz="2200" dirty="0" smtClean="0"/>
                <a:t> 32: </a:t>
              </a:r>
              <a:r>
                <a:rPr lang="en-US" sz="2200" dirty="0" err="1" smtClean="0"/>
                <a:t>Luyện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tập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chung</a:t>
              </a:r>
              <a:r>
                <a:rPr lang="en-US" sz="2200" dirty="0" smtClean="0"/>
                <a:t>(</a:t>
              </a:r>
              <a:r>
                <a:rPr lang="en-US" sz="2200" dirty="0" err="1" smtClean="0"/>
                <a:t>tt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88310" y="699199"/>
            <a:ext cx="6296885" cy="1455770"/>
            <a:chOff x="1512944" y="1854812"/>
            <a:chExt cx="4921881" cy="1314795"/>
          </a:xfrm>
        </p:grpSpPr>
        <p:grpSp>
          <p:nvGrpSpPr>
            <p:cNvPr id="11" name="Group 5"/>
            <p:cNvGrpSpPr/>
            <p:nvPr/>
          </p:nvGrpSpPr>
          <p:grpSpPr>
            <a:xfrm>
              <a:off x="1809749" y="1922561"/>
              <a:ext cx="4625076" cy="1247046"/>
              <a:chOff x="-3196" y="242452"/>
              <a:chExt cx="4573244" cy="102536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Freeform 6"/>
                  <p:cNvSpPr/>
                  <p:nvPr/>
                </p:nvSpPr>
                <p:spPr>
                  <a:xfrm>
                    <a:off x="-3196" y="242452"/>
                    <a:ext cx="4573244" cy="1025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r>
                      <a:rPr lang="en-US" sz="2400" b="1" kern="120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Bài</a:t>
                    </a: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b="1" kern="120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tập</a:t>
                    </a: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1: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Tìm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x</a:t>
                    </a:r>
                    <a14:m>
                      <m:oMath xmlns:m="http://schemas.openxmlformats.org/officeDocument/2006/math">
                        <m:r>
                          <a:rPr lang="en-US" sz="2400" b="0" i="0" kern="12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kern="12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i="1" kern="12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  <m:r>
                          <a:rPr lang="en-US" sz="2400" b="0" i="0" kern="12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</m:oMath>
                    </a14:m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biết:</a:t>
                    </a: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a) </a:t>
                    </a:r>
                    <a14:m>
                      <m:oMath xmlns:m="http://schemas.openxmlformats.org/officeDocument/2006/math">
                        <m:r>
                          <a:rPr lang="en-US" sz="2400" i="1" kern="1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a14:m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4 875 + (1995 + 4875) </a:t>
                    </a:r>
                    <a14:m>
                      <m:oMath xmlns:m="http://schemas.openxmlformats.org/officeDocument/2006/math">
                        <m:r>
                          <a:rPr lang="en-US" sz="2400" i="1" kern="1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a14:m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x = 1990</a:t>
                    </a: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b) x + 44 + 46 + 48</a:t>
                    </a:r>
                    <a14:m>
                      <m:oMath xmlns:m="http://schemas.openxmlformats.org/officeDocument/2006/math">
                        <m:r>
                          <a:rPr lang="en-US" sz="2400" b="0" i="0" kern="12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kern="1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a14:m>
                    <a:r>
                      <a:rPr lang="en-US" sz="1200" kern="1200" dirty="0" smtClean="0">
                        <a:solidFill>
                          <a:prstClr val="black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 </a:t>
                    </a:r>
                    <a14:m>
                      <m:oMath xmlns:m="http://schemas.openxmlformats.org/officeDocument/2006/math">
                        <m:r>
                          <a:rPr lang="en-US" sz="2400" i="1" kern="1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a14:m>
                    <a:r>
                      <a:rPr lang="en-US" sz="2400" kern="1200" dirty="0">
                        <a:solidFill>
                          <a:prstClr val="black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 </a:t>
                    </a:r>
                    <a14:m>
                      <m:oMath xmlns:m="http://schemas.openxmlformats.org/officeDocument/2006/math">
                        <m:r>
                          <a:rPr lang="en-US" sz="2400" i="1" kern="1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a14:m>
                    <a:r>
                      <a:rPr lang="en-US" sz="2400" kern="1200" dirty="0">
                        <a:solidFill>
                          <a:prstClr val="black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48 = 50</a:t>
                    </a:r>
                    <a:endParaRPr lang="vi-VN" sz="2400" kern="1200" dirty="0">
                      <a:solidFill>
                        <a:prstClr val="black"/>
                      </a:solidFill>
                      <a:latin typeface="HP001 5 hàng" panose="020B0603050302020204" pitchFamily="34" charset="0"/>
                    </a:endParaRP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endParaRPr lang="vi-VN" sz="800" kern="1200" dirty="0">
                      <a:solidFill>
                        <a:prstClr val="black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Freeform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196" y="242452"/>
                    <a:ext cx="4573244" cy="1025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blipFill rotWithShape="0">
                    <a:blip r:embed="rId2"/>
                    <a:stretch>
                      <a:fillRect l="-1333" b="-7792"/>
                    </a:stretch>
                  </a:blip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944" y="1854812"/>
              <a:ext cx="550940" cy="670753"/>
            </a:xfrm>
            <a:prstGeom prst="rect">
              <a:avLst/>
            </a:prstGeom>
          </p:spPr>
        </p:pic>
      </p:grpSp>
      <p:sp>
        <p:nvSpPr>
          <p:cNvPr id="14" name="Google Shape;508;p16"/>
          <p:cNvSpPr/>
          <p:nvPr/>
        </p:nvSpPr>
        <p:spPr>
          <a:xfrm>
            <a:off x="4202091" y="2326892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sz="2400" u="sng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45962" y="3057099"/>
            <a:ext cx="0" cy="313898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8559" y="2839633"/>
                <a:ext cx="4992072" cy="496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4 875 + (1995 + 4875)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1990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59" y="2839633"/>
                <a:ext cx="4992072" cy="496867"/>
              </a:xfrm>
              <a:prstGeom prst="rect">
                <a:avLst/>
              </a:prstGeom>
              <a:blipFill rotWithShape="0">
                <a:blip r:embed="rId4"/>
                <a:stretch>
                  <a:fillRect l="-1954" t="-2469" r="-855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00556" y="2826887"/>
                <a:ext cx="5459104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 + 44 + 46 + 48</a:t>
                </a:r>
                <a14:m>
                  <m:oMath xmlns:m="http://schemas.openxmlformats.org/officeDocument/2006/math">
                    <m:r>
                      <a:rPr lang="en-US" sz="2400" kern="1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kern="1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200" kern="1200" dirty="0">
                    <a:solidFill>
                      <a:prstClr val="black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= 50</a:t>
                </a:r>
                <a:endParaRPr lang="vi-VN" sz="2400" kern="1200" dirty="0">
                  <a:solidFill>
                    <a:prstClr val="black"/>
                  </a:solidFill>
                  <a:latin typeface="HP001 5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56" y="2826887"/>
                <a:ext cx="5459104" cy="535531"/>
              </a:xfrm>
              <a:prstGeom prst="rect">
                <a:avLst/>
              </a:prstGeom>
              <a:blipFill rotWithShape="0">
                <a:blip r:embed="rId5"/>
                <a:stretch>
                  <a:fillRect l="-1788" t="-3409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0506" y="3184994"/>
                <a:ext cx="57007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kern="120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kern="120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4 875 +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1995 </a:t>
                </a:r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+ 4875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1990</a:t>
                </a:r>
              </a:p>
              <a:p>
                <a:r>
                  <a:rPr lang="en-US" sz="2400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875</a:t>
                </a:r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4875) + 1995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1990</a:t>
                </a:r>
              </a:p>
              <a:p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1995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1990</a:t>
                </a:r>
              </a:p>
              <a:p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x = 1995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1990</a:t>
                </a:r>
                <a:endParaRPr lang="en-US" sz="2400" kern="1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x =      5</a:t>
                </a:r>
                <a:endParaRPr lang="en-US" sz="2400" kern="1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6" y="3184994"/>
                <a:ext cx="5700709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1711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45962" y="3210834"/>
                <a:ext cx="57007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+ 44 + 46 + 48</a:t>
                </a:r>
                <a14:m>
                  <m:oMath xmlns:m="http://schemas.openxmlformats.org/officeDocument/2006/math">
                    <m:r>
                      <a:rPr lang="en-US" sz="240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200" kern="1200" dirty="0">
                    <a:solidFill>
                      <a:schemeClr val="accent6">
                        <a:lumMod val="10000"/>
                      </a:schemeClr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=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</a:p>
              <a:p>
                <a:r>
                  <a:rPr lang="en-US" sz="24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(44</a:t>
                </a:r>
                <a:r>
                  <a:rPr lang="en-US" sz="2400" kern="1200" dirty="0">
                    <a:solidFill>
                      <a:schemeClr val="accent6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200" kern="1200" dirty="0">
                    <a:solidFill>
                      <a:schemeClr val="accent6">
                        <a:lumMod val="10000"/>
                      </a:schemeClr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24) + (48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48) + (46</a:t>
                </a:r>
                <a:r>
                  <a:rPr lang="en-US" sz="24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200" kern="1200" dirty="0">
                    <a:solidFill>
                      <a:schemeClr val="accent6">
                        <a:lumMod val="10000"/>
                      </a:schemeClr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26) = 50 </a:t>
                </a:r>
              </a:p>
              <a:p>
                <a:r>
                  <a:rPr lang="en-US" sz="2400" kern="12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    20         +     0         +        </a:t>
                </a:r>
                <a:r>
                  <a:rPr lang="en-US" sz="24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    = 50</a:t>
                </a:r>
              </a:p>
              <a:p>
                <a:r>
                  <a:rPr lang="en-US" sz="24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( 20 + 20)   = 50</a:t>
                </a:r>
              </a:p>
              <a:p>
                <a:r>
                  <a:rPr lang="en-US" sz="24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      40         = 50</a:t>
                </a:r>
              </a:p>
              <a:p>
                <a:r>
                  <a:rPr lang="en-US" sz="24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                   = 50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</a:t>
                </a:r>
              </a:p>
              <a:p>
                <a:r>
                  <a:rPr lang="en-US" sz="2400" dirty="0" smtClean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                   =     10</a:t>
                </a:r>
                <a:endPara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62" y="3210834"/>
                <a:ext cx="5700709" cy="2677656"/>
              </a:xfrm>
              <a:prstGeom prst="rect">
                <a:avLst/>
              </a:prstGeom>
              <a:blipFill rotWithShape="0">
                <a:blip r:embed="rId7"/>
                <a:stretch>
                  <a:fillRect l="-1711" t="-2733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0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2" name="Google Shape;482;p14"/>
          <p:cNvCxnSpPr/>
          <p:nvPr/>
        </p:nvCxnSpPr>
        <p:spPr>
          <a:xfrm rot="10800000">
            <a:off x="9696868" y="1703440"/>
            <a:ext cx="1989300" cy="12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3" name="Google Shape;483;p14"/>
          <p:cNvCxnSpPr/>
          <p:nvPr/>
        </p:nvCxnSpPr>
        <p:spPr>
          <a:xfrm rot="10800000">
            <a:off x="11309800" y="1421900"/>
            <a:ext cx="15600" cy="195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4" name="Google Shape;484;p14"/>
          <p:cNvGrpSpPr/>
          <p:nvPr/>
        </p:nvGrpSpPr>
        <p:grpSpPr>
          <a:xfrm rot="-10280301" flipH="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485" name="Google Shape;485;p14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42880" y="3970426"/>
            <a:ext cx="477673" cy="201168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2">
            <a:extLst>
              <a:ext uri="{FF2B5EF4-FFF2-40B4-BE49-F238E27FC236}">
                <a16:creationId xmlns:a16="http://schemas.microsoft.com/office/drawing/2014/main" xmlns="" id="{FAF4A1CD-FF7A-4484-AF99-43DF96F1F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43" y="2553962"/>
            <a:ext cx="3562778" cy="3895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786304" y="432262"/>
            <a:ext cx="5985964" cy="3527680"/>
            <a:chOff x="1502276" y="1712334"/>
            <a:chExt cx="4678856" cy="3186063"/>
          </a:xfrm>
        </p:grpSpPr>
        <p:grpSp>
          <p:nvGrpSpPr>
            <p:cNvPr id="25" name="Group 5"/>
            <p:cNvGrpSpPr/>
            <p:nvPr/>
          </p:nvGrpSpPr>
          <p:grpSpPr>
            <a:xfrm>
              <a:off x="1662733" y="2047711"/>
              <a:ext cx="4518399" cy="2850686"/>
              <a:chOff x="-148568" y="1271480"/>
              <a:chExt cx="4467763" cy="234393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Freeform 6"/>
                  <p:cNvSpPr/>
                  <p:nvPr/>
                </p:nvSpPr>
                <p:spPr>
                  <a:xfrm>
                    <a:off x="-148568" y="1271480"/>
                    <a:ext cx="4467763" cy="23439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r>
                      <a:rPr lang="en-US" sz="2400" b="1" kern="120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Bài</a:t>
                    </a: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3.31: 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Trong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một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trò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chơi,bạn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Minh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nhận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được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yêu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cầu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 “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Hãy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tổng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tất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cả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trong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tập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hợp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 algn="ctr" defTabSz="457200">
                      <a:lnSpc>
                        <a:spcPct val="120000"/>
                      </a:lnSpc>
                      <a:buClrTx/>
                      <a:defRPr/>
                    </a:pP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e>
                        </m:d>
                      </m:oMath>
                    </a14:m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sz="2400" kern="12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Minh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trả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lời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ngay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 “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Bằng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0”.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Em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thể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giải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thích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tại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sao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Minh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nhanh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vậy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không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?</a:t>
                    </a:r>
                  </a:p>
                </p:txBody>
              </p:sp>
            </mc:Choice>
            <mc:Fallback xmlns="">
              <p:sp>
                <p:nvSpPr>
                  <p:cNvPr id="30" name="Freeform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8568" y="1271480"/>
                    <a:ext cx="4467763" cy="23439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blipFill rotWithShape="0">
                    <a:blip r:embed="rId4"/>
                    <a:stretch>
                      <a:fillRect l="-1471" r="-840" b="-3065"/>
                    </a:stretch>
                  </a:blip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02276" y="1712334"/>
              <a:ext cx="550940" cy="670753"/>
            </a:xfrm>
            <a:prstGeom prst="rect">
              <a:avLst/>
            </a:prstGeom>
          </p:spPr>
        </p:pic>
      </p:grpSp>
      <p:sp>
        <p:nvSpPr>
          <p:cNvPr id="31" name="Google Shape;508;p16"/>
          <p:cNvSpPr/>
          <p:nvPr/>
        </p:nvSpPr>
        <p:spPr>
          <a:xfrm>
            <a:off x="1950210" y="4092179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sz="2400" u="sng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549" y="4501619"/>
            <a:ext cx="6369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2" name="Google Shape;482;p14"/>
          <p:cNvCxnSpPr/>
          <p:nvPr/>
        </p:nvCxnSpPr>
        <p:spPr>
          <a:xfrm rot="10800000">
            <a:off x="9696868" y="1703440"/>
            <a:ext cx="1989300" cy="12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3" name="Google Shape;483;p14"/>
          <p:cNvCxnSpPr/>
          <p:nvPr/>
        </p:nvCxnSpPr>
        <p:spPr>
          <a:xfrm rot="10800000">
            <a:off x="11309800" y="1421900"/>
            <a:ext cx="15600" cy="195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4" name="Google Shape;484;p14"/>
          <p:cNvGrpSpPr/>
          <p:nvPr/>
        </p:nvGrpSpPr>
        <p:grpSpPr>
          <a:xfrm rot="-10280301" flipH="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485" name="Google Shape;485;p14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42880" y="3970426"/>
            <a:ext cx="477673" cy="201168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6564" y="1703439"/>
            <a:ext cx="357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606" y="2187488"/>
            <a:ext cx="500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"/>
          <p:cNvSpPr/>
          <p:nvPr/>
        </p:nvSpPr>
        <p:spPr>
          <a:xfrm>
            <a:off x="6604000" y="3529100"/>
            <a:ext cx="2868600" cy="89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6"/>
          <p:cNvSpPr txBox="1">
            <a:spLocks noGrp="1"/>
          </p:cNvSpPr>
          <p:nvPr>
            <p:ph type="title"/>
          </p:nvPr>
        </p:nvSpPr>
        <p:spPr>
          <a:xfrm>
            <a:off x="1232712" y="868825"/>
            <a:ext cx="9328200" cy="487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-1" y="4026090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"/>
          <p:cNvSpPr/>
          <p:nvPr/>
        </p:nvSpPr>
        <p:spPr>
          <a:xfrm>
            <a:off x="2226134" y="868487"/>
            <a:ext cx="2891776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Kiểm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cũ</a:t>
            </a:r>
            <a:endParaRPr sz="24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4026090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566" y="1346687"/>
            <a:ext cx="859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15" y="1824887"/>
            <a:ext cx="87436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i="1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i="1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i="1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i="1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b="1" i="1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670" y="3515245"/>
            <a:ext cx="859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9670" y="3946397"/>
            <a:ext cx="92486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200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bỏ dấu ngoặc có dấu </a:t>
            </a:r>
            <a:r>
              <a:rPr lang="vi-VN" sz="2200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2200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sz="2200" i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đằng trược, ta phải đổi dấu tất cả các số hạng trong dấu ngoặc: dấu “+” thành dấu </a:t>
            </a:r>
            <a:r>
              <a:rPr lang="vi-VN" sz="2200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2200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sz="2200" i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 dấu</a:t>
            </a:r>
            <a:r>
              <a:rPr lang="vi-VN" sz="2200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200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vi-VN" sz="2200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sz="2200" i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 dấu “+”</a:t>
            </a:r>
          </a:p>
          <a:p>
            <a:pPr fontAlgn="base"/>
            <a:r>
              <a:rPr lang="en-US" sz="2200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bỏ dấu ngoặc  có dấu “+” đằng trước thì dấu các số hạng trong dấu ngoặc vẫn giữ nguyên.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2" name="Google Shape;482;p14"/>
          <p:cNvCxnSpPr/>
          <p:nvPr/>
        </p:nvCxnSpPr>
        <p:spPr>
          <a:xfrm rot="10800000">
            <a:off x="9696868" y="1703440"/>
            <a:ext cx="1989300" cy="12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3" name="Google Shape;483;p14"/>
          <p:cNvCxnSpPr/>
          <p:nvPr/>
        </p:nvCxnSpPr>
        <p:spPr>
          <a:xfrm rot="10800000">
            <a:off x="11309800" y="1421900"/>
            <a:ext cx="15600" cy="195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4" name="Google Shape;484;p14"/>
          <p:cNvGrpSpPr/>
          <p:nvPr/>
        </p:nvGrpSpPr>
        <p:grpSpPr>
          <a:xfrm rot="-10280301" flipH="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485" name="Google Shape;485;p14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42880" y="3970426"/>
            <a:ext cx="477673" cy="201168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41;p21"/>
          <p:cNvSpPr/>
          <p:nvPr/>
        </p:nvSpPr>
        <p:spPr>
          <a:xfrm>
            <a:off x="2710259" y="824029"/>
            <a:ext cx="20319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Trắc</a:t>
            </a:r>
            <a:r>
              <a:rPr lang="en-US" sz="2800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nghiệm</a:t>
            </a:r>
            <a:endParaRPr sz="2800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0811" y="1307921"/>
            <a:ext cx="406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2">
            <a:extLst>
              <a:ext uri="{FF2B5EF4-FFF2-40B4-BE49-F238E27FC236}">
                <a16:creationId xmlns:a16="http://schemas.microsoft.com/office/drawing/2014/main" xmlns="" id="{FAF4A1CD-FF7A-4484-AF99-43DF96F1F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43" y="2553962"/>
            <a:ext cx="3562778" cy="38953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17506" y="1836945"/>
            <a:ext cx="5689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4476" y="3221940"/>
                <a:ext cx="473868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0                           B.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  <a:p>
                <a:pPr>
                  <a:lnSpc>
                    <a:spcPct val="2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– 89                      D. 109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76" y="3221940"/>
                <a:ext cx="4738684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584196" y="3725638"/>
            <a:ext cx="453024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" y="4026090"/>
            <a:ext cx="477673" cy="16550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541;p21"/>
          <p:cNvSpPr/>
          <p:nvPr/>
        </p:nvSpPr>
        <p:spPr>
          <a:xfrm>
            <a:off x="2710259" y="824029"/>
            <a:ext cx="20319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Trắc</a:t>
            </a:r>
            <a:r>
              <a:rPr lang="en-US" sz="2800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nghiệm</a:t>
            </a:r>
            <a:endParaRPr sz="2800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458" y="1302229"/>
            <a:ext cx="412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2">
            <a:extLst>
              <a:ext uri="{FF2B5EF4-FFF2-40B4-BE49-F238E27FC236}">
                <a16:creationId xmlns:a16="http://schemas.microsoft.com/office/drawing/2014/main" xmlns="" id="{FAF4A1CD-FF7A-4484-AF99-43DF96F1F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43" y="2553962"/>
            <a:ext cx="3562778" cy="38953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017506" y="1836945"/>
            <a:ext cx="5689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Archimedes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287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65968" y="3434385"/>
                <a:ext cx="517857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250000"/>
                  </a:lnSpc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362                        B.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212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– 212                      D. – 362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68" y="3434385"/>
                <a:ext cx="5178578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365968" y="5031902"/>
            <a:ext cx="453024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1"/>
          <p:cNvSpPr/>
          <p:nvPr/>
        </p:nvSpPr>
        <p:spPr>
          <a:xfrm>
            <a:off x="2710259" y="824029"/>
            <a:ext cx="20319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Trắc</a:t>
            </a:r>
            <a:r>
              <a:rPr lang="en-US" sz="2800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nghiệm</a:t>
            </a:r>
            <a:endParaRPr sz="2800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545" name="Google Shape;545;p21"/>
          <p:cNvGrpSpPr/>
          <p:nvPr/>
        </p:nvGrpSpPr>
        <p:grpSpPr>
          <a:xfrm rot="-10280301" flipH="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546" name="Google Shape;546;p21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1" y="4026090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4358" y="1302229"/>
            <a:ext cx="397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2">
            <a:extLst>
              <a:ext uri="{FF2B5EF4-FFF2-40B4-BE49-F238E27FC236}">
                <a16:creationId xmlns:a16="http://schemas.microsoft.com/office/drawing/2014/main" xmlns="" id="{FAF4A1CD-FF7A-4484-AF99-43DF96F1F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43" y="2553962"/>
            <a:ext cx="3562778" cy="389531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1299075" y="1887023"/>
            <a:ext cx="5689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– [(-5) – x] = 10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65968" y="2902705"/>
                <a:ext cx="5178578" cy="206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250000"/>
                  </a:lnSpc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              B.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                D. 10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68" y="2902705"/>
                <a:ext cx="5178578" cy="2061590"/>
              </a:xfrm>
              <a:prstGeom prst="rect">
                <a:avLst/>
              </a:prstGeom>
              <a:blipFill rotWithShape="0">
                <a:blip r:embed="rId4"/>
                <a:stretch>
                  <a:fillRect l="-2353" b="-7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4341179" y="4474323"/>
            <a:ext cx="453024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4026090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96130" y="40944"/>
            <a:ext cx="3766946" cy="591397"/>
            <a:chOff x="4489951" y="71963"/>
            <a:chExt cx="3766946" cy="591397"/>
          </a:xfrm>
        </p:grpSpPr>
        <p:grpSp>
          <p:nvGrpSpPr>
            <p:cNvPr id="5" name="Group 4"/>
            <p:cNvGrpSpPr/>
            <p:nvPr/>
          </p:nvGrpSpPr>
          <p:grpSpPr>
            <a:xfrm>
              <a:off x="4489951" y="82688"/>
              <a:ext cx="3766946" cy="580672"/>
              <a:chOff x="220721" y="228507"/>
              <a:chExt cx="10956538" cy="580672"/>
            </a:xfrm>
          </p:grpSpPr>
          <p:sp>
            <p:nvSpPr>
              <p:cNvPr id="6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  <p:cNvSpPr/>
              <p:nvPr/>
            </p:nvSpPr>
            <p:spPr>
              <a:xfrm>
                <a:off x="220721" y="282650"/>
                <a:ext cx="10782188" cy="447212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" name="矩形 3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  <p:cNvSpPr/>
              <p:nvPr/>
            </p:nvSpPr>
            <p:spPr bwMode="auto">
              <a:xfrm>
                <a:off x="220721" y="228507"/>
                <a:ext cx="10956538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5600" algn="l"/>
                    <a:tab pos="2133600" algn="l"/>
                    <a:tab pos="2400300" algn="l"/>
                    <a:tab pos="2933700" algn="l"/>
                  </a:tabLst>
                </a:pPr>
                <a:endPara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1" name="Title 2"/>
            <p:cNvSpPr txBox="1">
              <a:spLocks/>
            </p:cNvSpPr>
            <p:nvPr/>
          </p:nvSpPr>
          <p:spPr>
            <a:xfrm>
              <a:off x="4619687" y="71963"/>
              <a:ext cx="3507474" cy="41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Times New Roman" panose="02020603050405020304" pitchFamily="18" charset="0"/>
                  <a:ea typeface="Barlow Semi Condensed SemiBold"/>
                  <a:cs typeface="Times New Roman" panose="02020603050405020304" pitchFamily="18" charset="0"/>
                  <a:sym typeface="Barlow Semi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9pPr>
            </a:lstStyle>
            <a:p>
              <a:pPr algn="ctr"/>
              <a:r>
                <a:rPr lang="en-US" sz="2200" dirty="0" err="1" smtClean="0"/>
                <a:t>Tiết</a:t>
              </a:r>
              <a:r>
                <a:rPr lang="en-US" sz="2200" dirty="0" smtClean="0"/>
                <a:t> 31: </a:t>
              </a:r>
              <a:r>
                <a:rPr lang="en-US" sz="2200" dirty="0" err="1" smtClean="0"/>
                <a:t>Luyện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tập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chung</a:t>
              </a:r>
              <a:endParaRPr lang="en-US" sz="2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7321" y="889679"/>
            <a:ext cx="10769502" cy="2508614"/>
            <a:chOff x="1329160" y="1922562"/>
            <a:chExt cx="8619422" cy="2265681"/>
          </a:xfrm>
        </p:grpSpPr>
        <p:grpSp>
          <p:nvGrpSpPr>
            <p:cNvPr id="16" name="Group 5"/>
            <p:cNvGrpSpPr/>
            <p:nvPr/>
          </p:nvGrpSpPr>
          <p:grpSpPr>
            <a:xfrm>
              <a:off x="1809750" y="1922562"/>
              <a:ext cx="8138832" cy="2265681"/>
              <a:chOff x="-3195" y="242459"/>
              <a:chExt cx="8047623" cy="18629200"/>
            </a:xfrm>
          </p:grpSpPr>
          <p:sp>
            <p:nvSpPr>
              <p:cNvPr id="18" name="Freeform 6"/>
              <p:cNvSpPr/>
              <p:nvPr/>
            </p:nvSpPr>
            <p:spPr>
              <a:xfrm>
                <a:off x="-3195" y="242459"/>
                <a:ext cx="8047623" cy="18629200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b="1" kern="1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bBài</a:t>
                </a:r>
                <a:r>
                  <a:rPr lang="en-US" sz="2400" b="1" kern="12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3.24: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ấy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dioptre</a:t>
                </a:r>
                <a:endParaRPr lang="en-US" sz="2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già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lão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dioptre</a:t>
                </a:r>
                <a:endParaRPr lang="en-US" sz="2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endParaRPr lang="vi-VN" sz="1200" kern="1200" dirty="0">
                  <a:solidFill>
                    <a:prstClr val="black"/>
                  </a:solidFill>
                  <a:latin typeface="HP001 5 hàng" panose="020B0603050302020204" pitchFamily="34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29160" y="1922562"/>
              <a:ext cx="758958" cy="74681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0812" y="4009564"/>
                <a:ext cx="8024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dioptre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dioptre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hay +2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dioptre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12" y="4009564"/>
                <a:ext cx="802488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14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508;p16"/>
          <p:cNvSpPr/>
          <p:nvPr/>
        </p:nvSpPr>
        <p:spPr>
          <a:xfrm>
            <a:off x="4549303" y="3495848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sz="2400" u="sng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026090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81730" y="109183"/>
            <a:ext cx="3766946" cy="591397"/>
            <a:chOff x="4489951" y="71963"/>
            <a:chExt cx="3766946" cy="591397"/>
          </a:xfrm>
        </p:grpSpPr>
        <p:grpSp>
          <p:nvGrpSpPr>
            <p:cNvPr id="10" name="Group 9"/>
            <p:cNvGrpSpPr/>
            <p:nvPr/>
          </p:nvGrpSpPr>
          <p:grpSpPr>
            <a:xfrm>
              <a:off x="4489951" y="82688"/>
              <a:ext cx="3766946" cy="580672"/>
              <a:chOff x="220721" y="228507"/>
              <a:chExt cx="10956538" cy="580672"/>
            </a:xfrm>
          </p:grpSpPr>
          <p:sp>
            <p:nvSpPr>
              <p:cNvPr id="12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  <p:cNvSpPr/>
              <p:nvPr/>
            </p:nvSpPr>
            <p:spPr>
              <a:xfrm>
                <a:off x="220721" y="282650"/>
                <a:ext cx="10782188" cy="447212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矩形 3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  <p:cNvSpPr/>
              <p:nvPr/>
            </p:nvSpPr>
            <p:spPr bwMode="auto">
              <a:xfrm>
                <a:off x="220721" y="228507"/>
                <a:ext cx="10956538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5600" algn="l"/>
                    <a:tab pos="2133600" algn="l"/>
                    <a:tab pos="2400300" algn="l"/>
                    <a:tab pos="2933700" algn="l"/>
                  </a:tabLst>
                </a:pPr>
                <a:endPara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1" name="Title 2"/>
            <p:cNvSpPr txBox="1">
              <a:spLocks/>
            </p:cNvSpPr>
            <p:nvPr/>
          </p:nvSpPr>
          <p:spPr>
            <a:xfrm>
              <a:off x="4619687" y="71963"/>
              <a:ext cx="3507474" cy="41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Times New Roman" panose="02020603050405020304" pitchFamily="18" charset="0"/>
                  <a:ea typeface="Barlow Semi Condensed SemiBold"/>
                  <a:cs typeface="Times New Roman" panose="02020603050405020304" pitchFamily="18" charset="0"/>
                  <a:sym typeface="Barlow Semi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9pPr>
            </a:lstStyle>
            <a:p>
              <a:pPr algn="ctr"/>
              <a:r>
                <a:rPr lang="en-US" sz="2200" dirty="0" err="1" smtClean="0"/>
                <a:t>Tiết</a:t>
              </a:r>
              <a:r>
                <a:rPr lang="en-US" sz="2200" dirty="0" smtClean="0"/>
                <a:t> 31: </a:t>
              </a:r>
              <a:r>
                <a:rPr lang="en-US" sz="2200" dirty="0" err="1" smtClean="0"/>
                <a:t>Luyện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tập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chung</a:t>
              </a:r>
              <a:endParaRPr lang="en-US" sz="2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2743" y="816536"/>
            <a:ext cx="9967854" cy="2508614"/>
            <a:chOff x="1329160" y="1922562"/>
            <a:chExt cx="8619422" cy="2265681"/>
          </a:xfrm>
        </p:grpSpPr>
        <p:grpSp>
          <p:nvGrpSpPr>
            <p:cNvPr id="15" name="Group 5"/>
            <p:cNvGrpSpPr/>
            <p:nvPr/>
          </p:nvGrpSpPr>
          <p:grpSpPr>
            <a:xfrm>
              <a:off x="1809750" y="1922562"/>
              <a:ext cx="8138832" cy="2265681"/>
              <a:chOff x="-3195" y="242459"/>
              <a:chExt cx="8047623" cy="18629200"/>
            </a:xfrm>
          </p:grpSpPr>
          <p:sp>
            <p:nvSpPr>
              <p:cNvPr id="17" name="Freeform 6"/>
              <p:cNvSpPr/>
              <p:nvPr/>
            </p:nvSpPr>
            <p:spPr>
              <a:xfrm>
                <a:off x="-3195" y="242459"/>
                <a:ext cx="8047623" cy="18629200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b="1" kern="1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bBài</a:t>
                </a:r>
                <a:r>
                  <a:rPr lang="en-US" sz="2400" b="1" kern="12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3.25: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sang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12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kern="1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kern="1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endParaRPr lang="vi-VN" sz="1200" kern="1200" dirty="0">
                  <a:solidFill>
                    <a:prstClr val="black"/>
                  </a:solidFill>
                  <a:latin typeface="HP001 5 hàng" panose="020B0603050302020204" pitchFamily="34" charset="0"/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29160" y="1922562"/>
              <a:ext cx="758958" cy="746815"/>
            </a:xfrm>
            <a:prstGeom prst="rect">
              <a:avLst/>
            </a:prstGeom>
          </p:spPr>
        </p:pic>
      </p:grpSp>
      <p:sp>
        <p:nvSpPr>
          <p:cNvPr id="18" name="Google Shape;508;p16"/>
          <p:cNvSpPr/>
          <p:nvPr/>
        </p:nvSpPr>
        <p:spPr>
          <a:xfrm>
            <a:off x="4543285" y="3520423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sz="2400" u="sng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12115" y="4106536"/>
                <a:ext cx="8024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115" y="4106536"/>
                <a:ext cx="802488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21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" y="4026090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2798" y="714223"/>
            <a:ext cx="10792264" cy="1605891"/>
            <a:chOff x="1512944" y="1854812"/>
            <a:chExt cx="8435638" cy="1450379"/>
          </a:xfrm>
        </p:grpSpPr>
        <p:grpSp>
          <p:nvGrpSpPr>
            <p:cNvPr id="11" name="Group 5"/>
            <p:cNvGrpSpPr/>
            <p:nvPr/>
          </p:nvGrpSpPr>
          <p:grpSpPr>
            <a:xfrm>
              <a:off x="1809750" y="1922562"/>
              <a:ext cx="8138832" cy="1382629"/>
              <a:chOff x="-3195" y="242459"/>
              <a:chExt cx="8047623" cy="113684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Freeform 6"/>
                  <p:cNvSpPr/>
                  <p:nvPr/>
                </p:nvSpPr>
                <p:spPr>
                  <a:xfrm>
                    <a:off x="-3195" y="242459"/>
                    <a:ext cx="8047623" cy="11368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b="1" kern="120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Bài</a:t>
                    </a:r>
                    <a:r>
                      <a: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3.26: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Liệt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kê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phần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tử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tập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hợp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sau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rồi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tổng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kern="120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chúng</a:t>
                    </a: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a) S =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−3&lt;</m:t>
                            </m:r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≤3</m:t>
                            </m:r>
                          </m:e>
                        </m:d>
                      </m:oMath>
                    </a14:m>
                    <a:endParaRPr lang="en-US" sz="2400" kern="12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r>
                      <a:rPr lang="en-US" sz="2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b) T </a:t>
                    </a:r>
                    <a:r>
                      <a:rPr lang="en-US" sz="2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2400" b="0" i="1" kern="12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oMath>
                    </a14:m>
                    <a:endParaRPr lang="en-US" sz="2400" kern="12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defTabSz="457200">
                      <a:lnSpc>
                        <a:spcPct val="120000"/>
                      </a:lnSpc>
                      <a:buClrTx/>
                      <a:defRPr/>
                    </a:pPr>
                    <a:endParaRPr lang="vi-VN" sz="1200" kern="1200" dirty="0">
                      <a:solidFill>
                        <a:prstClr val="black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Freeform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195" y="242459"/>
                    <a:ext cx="8047623" cy="11368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7623" h="5748858">
                        <a:moveTo>
                          <a:pt x="7419845" y="5694380"/>
                        </a:moveTo>
                        <a:cubicBezTo>
                          <a:pt x="7419845" y="5694380"/>
                          <a:pt x="6688970" y="5748858"/>
                          <a:pt x="5633256" y="5746236"/>
                        </a:cubicBezTo>
                        <a:cubicBezTo>
                          <a:pt x="3101516" y="5744074"/>
                          <a:pt x="1057074" y="5736249"/>
                          <a:pt x="1057074" y="5736249"/>
                        </a:cubicBezTo>
                        <a:cubicBezTo>
                          <a:pt x="812932" y="5727415"/>
                          <a:pt x="449110" y="5706185"/>
                          <a:pt x="282371" y="5648007"/>
                        </a:cubicBezTo>
                        <a:cubicBezTo>
                          <a:pt x="4469" y="5551044"/>
                          <a:pt x="0" y="5377765"/>
                          <a:pt x="0" y="4376960"/>
                        </a:cubicBezTo>
                        <a:lnTo>
                          <a:pt x="0" y="4376913"/>
                        </a:lnTo>
                        <a:cubicBezTo>
                          <a:pt x="8536" y="491230"/>
                          <a:pt x="0" y="345608"/>
                          <a:pt x="77597" y="223930"/>
                        </a:cubicBezTo>
                        <a:cubicBezTo>
                          <a:pt x="217372" y="4759"/>
                          <a:pt x="519255" y="4073"/>
                          <a:pt x="937909" y="4073"/>
                        </a:cubicBezTo>
                        <a:cubicBezTo>
                          <a:pt x="937909" y="4073"/>
                          <a:pt x="2039222" y="15681"/>
                          <a:pt x="4699719" y="7673"/>
                        </a:cubicBezTo>
                        <a:cubicBezTo>
                          <a:pt x="6470043" y="0"/>
                          <a:pt x="7186776" y="6979"/>
                          <a:pt x="7186776" y="6979"/>
                        </a:cubicBezTo>
                        <a:cubicBezTo>
                          <a:pt x="7555084" y="14458"/>
                          <a:pt x="7693344" y="42638"/>
                          <a:pt x="7891083" y="165219"/>
                        </a:cubicBezTo>
                        <a:cubicBezTo>
                          <a:pt x="8042101" y="258836"/>
                          <a:pt x="8047623" y="476157"/>
                          <a:pt x="8038482" y="4376913"/>
                        </a:cubicBezTo>
                        <a:lnTo>
                          <a:pt x="8038482" y="4376960"/>
                        </a:lnTo>
                        <a:cubicBezTo>
                          <a:pt x="8038481" y="5495730"/>
                          <a:pt x="7995697" y="5644318"/>
                          <a:pt x="7419845" y="5694380"/>
                        </a:cubicBezTo>
                        <a:close/>
                      </a:path>
                    </a:pathLst>
                  </a:custGeom>
                  <a:blipFill rotWithShape="0">
                    <a:blip r:embed="rId3"/>
                    <a:stretch>
                      <a:fillRect l="-760"/>
                    </a:stretch>
                  </a:blip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944" y="1854812"/>
              <a:ext cx="550940" cy="67075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496130" y="40944"/>
            <a:ext cx="3766946" cy="591397"/>
            <a:chOff x="4489951" y="71963"/>
            <a:chExt cx="3766946" cy="591397"/>
          </a:xfrm>
        </p:grpSpPr>
        <p:grpSp>
          <p:nvGrpSpPr>
            <p:cNvPr id="15" name="Group 14"/>
            <p:cNvGrpSpPr/>
            <p:nvPr/>
          </p:nvGrpSpPr>
          <p:grpSpPr>
            <a:xfrm>
              <a:off x="4489951" y="82688"/>
              <a:ext cx="3766946" cy="580672"/>
              <a:chOff x="220721" y="228507"/>
              <a:chExt cx="10956538" cy="580672"/>
            </a:xfrm>
          </p:grpSpPr>
          <p:sp>
            <p:nvSpPr>
              <p:cNvPr id="17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  <p:cNvSpPr/>
              <p:nvPr/>
            </p:nvSpPr>
            <p:spPr>
              <a:xfrm>
                <a:off x="220721" y="282650"/>
                <a:ext cx="10782188" cy="447212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矩形 3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  <p:cNvSpPr/>
              <p:nvPr/>
            </p:nvSpPr>
            <p:spPr bwMode="auto">
              <a:xfrm>
                <a:off x="220721" y="228507"/>
                <a:ext cx="10956538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5600" algn="l"/>
                    <a:tab pos="2133600" algn="l"/>
                    <a:tab pos="2400300" algn="l"/>
                    <a:tab pos="2933700" algn="l"/>
                  </a:tabLst>
                </a:pPr>
                <a:endPara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6" name="Title 2"/>
            <p:cNvSpPr txBox="1">
              <a:spLocks/>
            </p:cNvSpPr>
            <p:nvPr/>
          </p:nvSpPr>
          <p:spPr>
            <a:xfrm>
              <a:off x="4619687" y="71963"/>
              <a:ext cx="3507474" cy="41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Times New Roman" panose="02020603050405020304" pitchFamily="18" charset="0"/>
                  <a:ea typeface="Barlow Semi Condensed SemiBold"/>
                  <a:cs typeface="Times New Roman" panose="02020603050405020304" pitchFamily="18" charset="0"/>
                  <a:sym typeface="Barlow Semi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9pPr>
            </a:lstStyle>
            <a:p>
              <a:pPr algn="ctr"/>
              <a:r>
                <a:rPr lang="en-US" sz="2200" dirty="0" err="1" smtClean="0"/>
                <a:t>Tiết</a:t>
              </a:r>
              <a:r>
                <a:rPr lang="en-US" sz="2200" dirty="0" smtClean="0"/>
                <a:t> 31: </a:t>
              </a:r>
              <a:r>
                <a:rPr lang="en-US" sz="2200" dirty="0" err="1" smtClean="0"/>
                <a:t>Luyện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tập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chung</a:t>
              </a:r>
              <a:endParaRPr lang="en-US" sz="2200" dirty="0"/>
            </a:p>
          </p:txBody>
        </p:sp>
      </p:grpSp>
      <p:sp>
        <p:nvSpPr>
          <p:cNvPr id="19" name="Google Shape;508;p16"/>
          <p:cNvSpPr/>
          <p:nvPr/>
        </p:nvSpPr>
        <p:spPr>
          <a:xfrm>
            <a:off x="4311273" y="2477010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sz="2400" u="sng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18666" y="3057099"/>
            <a:ext cx="0" cy="313898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07511" y="2968858"/>
                <a:ext cx="36022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e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−3&lt;</m:t>
                        </m:r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≤3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11" y="2968858"/>
                <a:ext cx="360226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53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98791" y="2984331"/>
                <a:ext cx="38491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 </a:t>
                </a:r>
                <a:r>
                  <a:rPr lang="en-US" sz="2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e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−7&lt;</m:t>
                        </m:r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≤−2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791" y="2984331"/>
                <a:ext cx="384913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37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21159" y="3430523"/>
                <a:ext cx="38358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 ;−1 ;0 ;1 ; 2 ;3</m:t>
                        </m:r>
                      </m:e>
                    </m:d>
                  </m:oMath>
                </a14:m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59" y="3430523"/>
                <a:ext cx="3835858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06440" y="3791300"/>
                <a:ext cx="4958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− 2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+ 0 + 1 + 2 + 3 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− 2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+ 2] + 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+ 1] +    3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0        +            0      +    3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              3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40" y="3791300"/>
                <a:ext cx="4958925" cy="1938992"/>
              </a:xfrm>
              <a:prstGeom prst="rect">
                <a:avLst/>
              </a:prstGeom>
              <a:blipFill rotWithShape="0">
                <a:blip r:embed="rId8"/>
                <a:stretch>
                  <a:fillRect l="-1968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12064" y="3388594"/>
                <a:ext cx="41532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 ;−5 ;−4 ;−3 ;−2 </m:t>
                        </m:r>
                      </m:e>
                    </m:d>
                  </m:oMath>
                </a14:m>
                <a:r>
                  <a:rPr lang="en-US" sz="24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64" y="3388594"/>
                <a:ext cx="4153253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80084" y="3850259"/>
                <a:ext cx="49589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( 6 + 5 + 4 + 3 + 2 )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      </a:t>
                </a:r>
                <a14:m>
                  <m:oMath xmlns:m="http://schemas.openxmlformats.org/officeDocument/2006/math">
                    <m:r>
                      <a:rPr lang="en-US" sz="24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084" y="3850259"/>
                <a:ext cx="4958925" cy="1569660"/>
              </a:xfrm>
              <a:prstGeom prst="rect">
                <a:avLst/>
              </a:prstGeom>
              <a:blipFill rotWithShape="0">
                <a:blip r:embed="rId10"/>
                <a:stretch>
                  <a:fillRect l="-1843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26090"/>
            <a:ext cx="477673" cy="1469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vi-VN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0352" y="686484"/>
            <a:ext cx="5305869" cy="1455771"/>
            <a:chOff x="1512944" y="1854812"/>
            <a:chExt cx="4147266" cy="1314796"/>
          </a:xfrm>
        </p:grpSpPr>
        <p:grpSp>
          <p:nvGrpSpPr>
            <p:cNvPr id="9" name="Group 5"/>
            <p:cNvGrpSpPr/>
            <p:nvPr/>
          </p:nvGrpSpPr>
          <p:grpSpPr>
            <a:xfrm>
              <a:off x="1809750" y="1922562"/>
              <a:ext cx="3850460" cy="1247046"/>
              <a:chOff x="-3195" y="242459"/>
              <a:chExt cx="3807309" cy="10253643"/>
            </a:xfrm>
          </p:grpSpPr>
          <p:sp>
            <p:nvSpPr>
              <p:cNvPr id="11" name="Freeform 6"/>
              <p:cNvSpPr/>
              <p:nvPr/>
            </p:nvSpPr>
            <p:spPr>
              <a:xfrm>
                <a:off x="-3195" y="242459"/>
                <a:ext cx="3807309" cy="10253643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b="1" kern="1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kern="12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kern="1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kern="12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3.27: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(27 + 86) – (29 – 5 + 84)</a:t>
                </a: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r>
                  <a:rPr lang="en-US" sz="24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39 – (298 – 89) + 299</a:t>
                </a:r>
                <a:endParaRPr lang="en-US" sz="24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lnSpc>
                    <a:spcPct val="120000"/>
                  </a:lnSpc>
                  <a:buClrTx/>
                  <a:defRPr/>
                </a:pPr>
                <a:endParaRPr lang="vi-VN" sz="1200" kern="1200" dirty="0">
                  <a:solidFill>
                    <a:prstClr val="black"/>
                  </a:solidFill>
                  <a:latin typeface="HP001 5 hàng" panose="020B0603050302020204" pitchFamily="34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944" y="1854812"/>
              <a:ext cx="550940" cy="67075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496130" y="40944"/>
            <a:ext cx="3766946" cy="591397"/>
            <a:chOff x="4489951" y="71963"/>
            <a:chExt cx="3766946" cy="591397"/>
          </a:xfrm>
        </p:grpSpPr>
        <p:grpSp>
          <p:nvGrpSpPr>
            <p:cNvPr id="13" name="Group 12"/>
            <p:cNvGrpSpPr/>
            <p:nvPr/>
          </p:nvGrpSpPr>
          <p:grpSpPr>
            <a:xfrm>
              <a:off x="4489951" y="82688"/>
              <a:ext cx="3766946" cy="580672"/>
              <a:chOff x="220721" y="228507"/>
              <a:chExt cx="10956538" cy="580672"/>
            </a:xfrm>
          </p:grpSpPr>
          <p:sp>
            <p:nvSpPr>
              <p:cNvPr id="15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  <p:cNvSpPr/>
              <p:nvPr/>
            </p:nvSpPr>
            <p:spPr>
              <a:xfrm>
                <a:off x="220721" y="282650"/>
                <a:ext cx="10782188" cy="447212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矩形 3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  <p:cNvSpPr/>
              <p:nvPr/>
            </p:nvSpPr>
            <p:spPr bwMode="auto">
              <a:xfrm>
                <a:off x="220721" y="228507"/>
                <a:ext cx="10956538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5600" algn="l"/>
                    <a:tab pos="2133600" algn="l"/>
                    <a:tab pos="2400300" algn="l"/>
                    <a:tab pos="2933700" algn="l"/>
                  </a:tabLst>
                </a:pPr>
                <a:endPara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4" name="Title 2"/>
            <p:cNvSpPr txBox="1">
              <a:spLocks/>
            </p:cNvSpPr>
            <p:nvPr/>
          </p:nvSpPr>
          <p:spPr>
            <a:xfrm>
              <a:off x="4619687" y="71963"/>
              <a:ext cx="3507474" cy="41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Times New Roman" panose="02020603050405020304" pitchFamily="18" charset="0"/>
                  <a:ea typeface="Barlow Semi Condensed SemiBold"/>
                  <a:cs typeface="Times New Roman" panose="02020603050405020304" pitchFamily="18" charset="0"/>
                  <a:sym typeface="Barlow Semi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Barlow Semi Condensed SemiBold"/>
                <a:buNone/>
                <a:defRPr sz="48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defRPr>
              </a:lvl9pPr>
            </a:lstStyle>
            <a:p>
              <a:pPr algn="ctr"/>
              <a:r>
                <a:rPr lang="en-US" sz="2200" dirty="0" err="1" smtClean="0"/>
                <a:t>Tiết</a:t>
              </a:r>
              <a:r>
                <a:rPr lang="en-US" sz="2200" dirty="0" smtClean="0"/>
                <a:t> 31: </a:t>
              </a:r>
              <a:r>
                <a:rPr lang="en-US" sz="2200" dirty="0" err="1" smtClean="0"/>
                <a:t>Luyện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tập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chung</a:t>
              </a:r>
              <a:endParaRPr lang="en-US" sz="2200" dirty="0"/>
            </a:p>
          </p:txBody>
        </p:sp>
      </p:grpSp>
      <p:sp>
        <p:nvSpPr>
          <p:cNvPr id="17" name="Google Shape;508;p16"/>
          <p:cNvSpPr/>
          <p:nvPr/>
        </p:nvSpPr>
        <p:spPr>
          <a:xfrm>
            <a:off x="4202091" y="2326892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sz="2400" u="sng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018666" y="3057099"/>
            <a:ext cx="0" cy="313898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17652" y="2838732"/>
            <a:ext cx="3565400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2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(27 + 86) – (29 – 5 + 84)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3111" y="2852381"/>
            <a:ext cx="3204723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2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39 – (298 – 89) + 299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8359" y="3335599"/>
                <a:ext cx="399879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27 + 86 – 29 + 5 – 84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(27 – 29) + (86 – 84) + 5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  +        2       + 5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  0        +     5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          5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59" y="3335599"/>
                <a:ext cx="3998797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2443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693111" y="3335599"/>
            <a:ext cx="399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39 – 298 + 89 + 299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(39 + 89) + (299 – 298)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128 + 1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129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6" grpId="0"/>
      <p:bldP spid="7" grpId="0"/>
      <p:bldP spid="22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8DCDA"/>
      </a:accent1>
      <a:accent2>
        <a:srgbClr val="DBE9E9"/>
      </a:accent2>
      <a:accent3>
        <a:srgbClr val="8EB1AD"/>
      </a:accent3>
      <a:accent4>
        <a:srgbClr val="F2F2F2"/>
      </a:accent4>
      <a:accent5>
        <a:srgbClr val="FFF2CB"/>
      </a:accent5>
      <a:accent6>
        <a:srgbClr val="D8D8D8"/>
      </a:accent6>
      <a:hlink>
        <a:srgbClr val="6F83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1389</Words>
  <Application>Microsoft Office PowerPoint</Application>
  <PresentationFormat>Widescreen</PresentationFormat>
  <Paragraphs>153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Cambria Math</vt:lpstr>
      <vt:lpstr>Arial</vt:lpstr>
      <vt:lpstr>Barlow</vt:lpstr>
      <vt:lpstr>Barlow Semi Condensed SemiBold</vt:lpstr>
      <vt:lpstr>Times New Roman</vt:lpstr>
      <vt:lpstr>Barlow Condensed</vt:lpstr>
      <vt:lpstr>微软雅黑</vt:lpstr>
      <vt:lpstr>HP001 5 hàng</vt:lpstr>
      <vt:lpstr>SlidesMania</vt:lpstr>
      <vt:lpstr>Tiết 31: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Tiết 32: LUYỆN TẬP CHUNG(tt)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TITLE.</dc:title>
  <cp:lastModifiedBy>Admin</cp:lastModifiedBy>
  <cp:revision>37</cp:revision>
  <dcterms:modified xsi:type="dcterms:W3CDTF">2021-11-05T01:22:57Z</dcterms:modified>
</cp:coreProperties>
</file>